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8"/>
  </p:notesMasterIdLst>
  <p:sldIdLst>
    <p:sldId id="256" r:id="rId2"/>
    <p:sldId id="1840" r:id="rId3"/>
    <p:sldId id="319" r:id="rId4"/>
    <p:sldId id="2128" r:id="rId5"/>
    <p:sldId id="8334" r:id="rId6"/>
    <p:sldId id="4634" r:id="rId7"/>
    <p:sldId id="4590" r:id="rId8"/>
    <p:sldId id="8346" r:id="rId9"/>
    <p:sldId id="4635" r:id="rId10"/>
    <p:sldId id="8347" r:id="rId11"/>
    <p:sldId id="4588" r:id="rId12"/>
    <p:sldId id="259" r:id="rId13"/>
    <p:sldId id="8339" r:id="rId14"/>
    <p:sldId id="4636" r:id="rId15"/>
    <p:sldId id="8328" r:id="rId16"/>
    <p:sldId id="8327" r:id="rId17"/>
    <p:sldId id="4589" r:id="rId18"/>
    <p:sldId id="8332" r:id="rId19"/>
    <p:sldId id="2076136241" r:id="rId20"/>
    <p:sldId id="2076136244" r:id="rId21"/>
    <p:sldId id="2076136247" r:id="rId22"/>
    <p:sldId id="8338" r:id="rId23"/>
    <p:sldId id="277" r:id="rId24"/>
    <p:sldId id="2076136248" r:id="rId25"/>
    <p:sldId id="4638" r:id="rId26"/>
    <p:sldId id="459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F2BA8B-3CDB-4193-B1E6-E844C1E9BAD4}">
          <p14:sldIdLst>
            <p14:sldId id="256"/>
            <p14:sldId id="1840"/>
            <p14:sldId id="319"/>
            <p14:sldId id="2128"/>
            <p14:sldId id="8334"/>
            <p14:sldId id="4634"/>
            <p14:sldId id="4590"/>
            <p14:sldId id="8346"/>
            <p14:sldId id="4635"/>
            <p14:sldId id="8347"/>
            <p14:sldId id="4588"/>
            <p14:sldId id="259"/>
            <p14:sldId id="8339"/>
            <p14:sldId id="4636"/>
            <p14:sldId id="8328"/>
            <p14:sldId id="8327"/>
            <p14:sldId id="4589"/>
            <p14:sldId id="8332"/>
            <p14:sldId id="2076136241"/>
            <p14:sldId id="2076136244"/>
            <p14:sldId id="2076136247"/>
            <p14:sldId id="8338"/>
            <p14:sldId id="277"/>
            <p14:sldId id="2076136248"/>
            <p14:sldId id="4638"/>
            <p14:sldId id="4593"/>
          </p14:sldIdLst>
        </p14:section>
        <p14:section name="Security Baseline" id="{99FB1F28-65D7-4BCD-9C99-C2750F3EE372}">
          <p14:sldIdLst/>
        </p14:section>
        <p14:section name="Resource Consistency" id="{F47A2050-7740-4A8B-9709-8E243B376C38}">
          <p14:sldIdLst/>
        </p14:section>
        <p14:section name="Identity Baseline" id="{EB669AD8-A420-4B6C-BA3F-714EE4213339}">
          <p14:sldIdLst/>
        </p14:section>
        <p14:section name="Deployment Acceleration" id="{C5164AEF-2470-4D47-BC47-0AEFF610422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86133B-2C77-4288-8A09-6C13997E5297}" v="62" dt="2020-03-27T08:08:05.7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403" autoAdjust="0"/>
  </p:normalViewPr>
  <p:slideViewPr>
    <p:cSldViewPr snapToGrid="0">
      <p:cViewPr varScale="1">
        <p:scale>
          <a:sx n="81" d="100"/>
          <a:sy n="81" d="100"/>
        </p:scale>
        <p:origin x="88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evy" userId="687b95b9-071c-46c3-8399-192c10b763c0" providerId="ADAL" clId="{566F507B-A2A3-44A3-AED9-59C570C0F427}"/>
    <pc:docChg chg="undo custSel mod addSld delSld modSld sldOrd addSection delSection modSection">
      <pc:chgData name="Matthew Levy" userId="687b95b9-071c-46c3-8399-192c10b763c0" providerId="ADAL" clId="{566F507B-A2A3-44A3-AED9-59C570C0F427}" dt="2020-03-27T06:32:29.718" v="762"/>
      <pc:docMkLst>
        <pc:docMk/>
      </pc:docMkLst>
      <pc:sldChg chg="addSp modSp add mod ord">
        <pc:chgData name="Matthew Levy" userId="687b95b9-071c-46c3-8399-192c10b763c0" providerId="ADAL" clId="{566F507B-A2A3-44A3-AED9-59C570C0F427}" dt="2020-03-27T06:16:54.234" v="559" actId="2711"/>
        <pc:sldMkLst>
          <pc:docMk/>
          <pc:sldMk cId="2972534311" sldId="259"/>
        </pc:sldMkLst>
        <pc:spChg chg="mod">
          <ac:chgData name="Matthew Levy" userId="687b95b9-071c-46c3-8399-192c10b763c0" providerId="ADAL" clId="{566F507B-A2A3-44A3-AED9-59C570C0F427}" dt="2020-03-27T06:16:24.121" v="556" actId="1076"/>
          <ac:spMkLst>
            <pc:docMk/>
            <pc:sldMk cId="2972534311" sldId="259"/>
            <ac:spMk id="3" creationId="{96773897-DDBE-4167-8777-EB8FA5A041AD}"/>
          </ac:spMkLst>
        </pc:spChg>
        <pc:spChg chg="add mod">
          <ac:chgData name="Matthew Levy" userId="687b95b9-071c-46c3-8399-192c10b763c0" providerId="ADAL" clId="{566F507B-A2A3-44A3-AED9-59C570C0F427}" dt="2020-03-27T06:16:54.234" v="559" actId="2711"/>
          <ac:spMkLst>
            <pc:docMk/>
            <pc:sldMk cId="2972534311" sldId="259"/>
            <ac:spMk id="7" creationId="{16ADBC00-BDF1-4A73-9A02-6D6702573255}"/>
          </ac:spMkLst>
        </pc:spChg>
      </pc:sldChg>
      <pc:sldChg chg="modNotesTx">
        <pc:chgData name="Matthew Levy" userId="687b95b9-071c-46c3-8399-192c10b763c0" providerId="ADAL" clId="{566F507B-A2A3-44A3-AED9-59C570C0F427}" dt="2020-03-27T06:09:41.771" v="480" actId="313"/>
        <pc:sldMkLst>
          <pc:docMk/>
          <pc:sldMk cId="1902505685" sldId="319"/>
        </pc:sldMkLst>
      </pc:sldChg>
      <pc:sldChg chg="addSp modSp add mod modAnim">
        <pc:chgData name="Matthew Levy" userId="687b95b9-071c-46c3-8399-192c10b763c0" providerId="ADAL" clId="{566F507B-A2A3-44A3-AED9-59C570C0F427}" dt="2020-03-27T06:06:25.213" v="239"/>
        <pc:sldMkLst>
          <pc:docMk/>
          <pc:sldMk cId="3656061389" sldId="1840"/>
        </pc:sldMkLst>
        <pc:spChg chg="add mod ord">
          <ac:chgData name="Matthew Levy" userId="687b95b9-071c-46c3-8399-192c10b763c0" providerId="ADAL" clId="{566F507B-A2A3-44A3-AED9-59C570C0F427}" dt="2020-03-27T06:05:54.682" v="237" actId="1582"/>
          <ac:spMkLst>
            <pc:docMk/>
            <pc:sldMk cId="3656061389" sldId="1840"/>
            <ac:spMk id="3" creationId="{258B376B-E298-4718-8611-C2CD839D64F9}"/>
          </ac:spMkLst>
        </pc:spChg>
      </pc:sldChg>
      <pc:sldChg chg="modNotesTx">
        <pc:chgData name="Matthew Levy" userId="687b95b9-071c-46c3-8399-192c10b763c0" providerId="ADAL" clId="{566F507B-A2A3-44A3-AED9-59C570C0F427}" dt="2020-03-27T06:10:33.424" v="486" actId="20577"/>
        <pc:sldMkLst>
          <pc:docMk/>
          <pc:sldMk cId="1213701059" sldId="2128"/>
        </pc:sldMkLst>
      </pc:sldChg>
      <pc:sldChg chg="delSp mod ord">
        <pc:chgData name="Matthew Levy" userId="687b95b9-071c-46c3-8399-192c10b763c0" providerId="ADAL" clId="{566F507B-A2A3-44A3-AED9-59C570C0F427}" dt="2020-03-27T06:15:39.567" v="520" actId="21"/>
        <pc:sldMkLst>
          <pc:docMk/>
          <pc:sldMk cId="1769050872" sldId="4588"/>
        </pc:sldMkLst>
        <pc:spChg chg="del">
          <ac:chgData name="Matthew Levy" userId="687b95b9-071c-46c3-8399-192c10b763c0" providerId="ADAL" clId="{566F507B-A2A3-44A3-AED9-59C570C0F427}" dt="2020-03-27T06:15:39.567" v="520" actId="21"/>
          <ac:spMkLst>
            <pc:docMk/>
            <pc:sldMk cId="1769050872" sldId="4588"/>
            <ac:spMk id="2" creationId="{8E924D31-56E6-4BC4-9C87-45856EE2D581}"/>
          </ac:spMkLst>
        </pc:spChg>
      </pc:sldChg>
      <pc:sldChg chg="addSp delSp modSp mod">
        <pc:chgData name="Matthew Levy" userId="687b95b9-071c-46c3-8399-192c10b763c0" providerId="ADAL" clId="{566F507B-A2A3-44A3-AED9-59C570C0F427}" dt="2020-03-26T16:53:09.975" v="156" actId="478"/>
        <pc:sldMkLst>
          <pc:docMk/>
          <pc:sldMk cId="3378822244" sldId="4589"/>
        </pc:sldMkLst>
        <pc:graphicFrameChg chg="add del mod modGraphic">
          <ac:chgData name="Matthew Levy" userId="687b95b9-071c-46c3-8399-192c10b763c0" providerId="ADAL" clId="{566F507B-A2A3-44A3-AED9-59C570C0F427}" dt="2020-03-26T16:49:09.326" v="149" actId="27309"/>
          <ac:graphicFrameMkLst>
            <pc:docMk/>
            <pc:sldMk cId="3378822244" sldId="4589"/>
            <ac:graphicFrameMk id="5" creationId="{72A749FE-1EE6-417F-999C-FD711FBEBDEB}"/>
          </ac:graphicFrameMkLst>
        </pc:graphicFrameChg>
        <pc:graphicFrameChg chg="add del mod modGraphic">
          <ac:chgData name="Matthew Levy" userId="687b95b9-071c-46c3-8399-192c10b763c0" providerId="ADAL" clId="{566F507B-A2A3-44A3-AED9-59C570C0F427}" dt="2020-03-26T16:49:09.326" v="149" actId="27309"/>
          <ac:graphicFrameMkLst>
            <pc:docMk/>
            <pc:sldMk cId="3378822244" sldId="4589"/>
            <ac:graphicFrameMk id="7" creationId="{08B838DA-6F6E-4A6A-8098-B8AA643714CD}"/>
          </ac:graphicFrameMkLst>
        </pc:graphicFrameChg>
        <pc:graphicFrameChg chg="add del mod modGraphic">
          <ac:chgData name="Matthew Levy" userId="687b95b9-071c-46c3-8399-192c10b763c0" providerId="ADAL" clId="{566F507B-A2A3-44A3-AED9-59C570C0F427}" dt="2020-03-26T16:49:09.326" v="149" actId="27309"/>
          <ac:graphicFrameMkLst>
            <pc:docMk/>
            <pc:sldMk cId="3378822244" sldId="4589"/>
            <ac:graphicFrameMk id="10" creationId="{3DCBC385-FF74-496C-96EC-9F2E0F99478D}"/>
          </ac:graphicFrameMkLst>
        </pc:graphicFrameChg>
        <pc:graphicFrameChg chg="add del mod modGraphic">
          <ac:chgData name="Matthew Levy" userId="687b95b9-071c-46c3-8399-192c10b763c0" providerId="ADAL" clId="{566F507B-A2A3-44A3-AED9-59C570C0F427}" dt="2020-03-26T16:49:09.326" v="149" actId="27309"/>
          <ac:graphicFrameMkLst>
            <pc:docMk/>
            <pc:sldMk cId="3378822244" sldId="4589"/>
            <ac:graphicFrameMk id="12" creationId="{E6EA33D7-552B-475D-8AA8-18A07506E064}"/>
          </ac:graphicFrameMkLst>
        </pc:graphicFrameChg>
        <pc:graphicFrameChg chg="add del mod modGraphic">
          <ac:chgData name="Matthew Levy" userId="687b95b9-071c-46c3-8399-192c10b763c0" providerId="ADAL" clId="{566F507B-A2A3-44A3-AED9-59C570C0F427}" dt="2020-03-26T16:49:09.326" v="149" actId="27309"/>
          <ac:graphicFrameMkLst>
            <pc:docMk/>
            <pc:sldMk cId="3378822244" sldId="4589"/>
            <ac:graphicFrameMk id="14" creationId="{C8416851-B001-4EFF-AE6B-E346D55E49F3}"/>
          </ac:graphicFrameMkLst>
        </pc:graphicFrameChg>
        <pc:graphicFrameChg chg="add del mod modGraphic">
          <ac:chgData name="Matthew Levy" userId="687b95b9-071c-46c3-8399-192c10b763c0" providerId="ADAL" clId="{566F507B-A2A3-44A3-AED9-59C570C0F427}" dt="2020-03-26T16:53:09.975" v="156" actId="478"/>
          <ac:graphicFrameMkLst>
            <pc:docMk/>
            <pc:sldMk cId="3378822244" sldId="4589"/>
            <ac:graphicFrameMk id="16" creationId="{5D487A39-77B3-4713-8E29-9204B285E679}"/>
          </ac:graphicFrameMkLst>
        </pc:graphicFrameChg>
      </pc:sldChg>
      <pc:sldChg chg="add">
        <pc:chgData name="Matthew Levy" userId="687b95b9-071c-46c3-8399-192c10b763c0" providerId="ADAL" clId="{566F507B-A2A3-44A3-AED9-59C570C0F427}" dt="2020-03-27T06:13:42.304" v="514"/>
        <pc:sldMkLst>
          <pc:docMk/>
          <pc:sldMk cId="1442913476" sldId="4634"/>
        </pc:sldMkLst>
      </pc:sldChg>
      <pc:sldChg chg="add">
        <pc:chgData name="Matthew Levy" userId="687b95b9-071c-46c3-8399-192c10b763c0" providerId="ADAL" clId="{566F507B-A2A3-44A3-AED9-59C570C0F427}" dt="2020-03-27T06:14:40.453" v="517"/>
        <pc:sldMkLst>
          <pc:docMk/>
          <pc:sldMk cId="1187625882" sldId="4635"/>
        </pc:sldMkLst>
      </pc:sldChg>
      <pc:sldChg chg="add">
        <pc:chgData name="Matthew Levy" userId="687b95b9-071c-46c3-8399-192c10b763c0" providerId="ADAL" clId="{566F507B-A2A3-44A3-AED9-59C570C0F427}" dt="2020-03-27T06:26:01.006" v="761"/>
        <pc:sldMkLst>
          <pc:docMk/>
          <pc:sldMk cId="3416857574" sldId="4636"/>
        </pc:sldMkLst>
      </pc:sldChg>
      <pc:sldChg chg="add">
        <pc:chgData name="Matthew Levy" userId="687b95b9-071c-46c3-8399-192c10b763c0" providerId="ADAL" clId="{566F507B-A2A3-44A3-AED9-59C570C0F427}" dt="2020-03-27T06:32:29.718" v="762"/>
        <pc:sldMkLst>
          <pc:docMk/>
          <pc:sldMk cId="3944369409" sldId="4638"/>
        </pc:sldMkLst>
      </pc:sldChg>
      <pc:sldChg chg="ord">
        <pc:chgData name="Matthew Levy" userId="687b95b9-071c-46c3-8399-192c10b763c0" providerId="ADAL" clId="{566F507B-A2A3-44A3-AED9-59C570C0F427}" dt="2020-03-27T06:12:51.886" v="513"/>
        <pc:sldMkLst>
          <pc:docMk/>
          <pc:sldMk cId="2424891217" sldId="8327"/>
        </pc:sldMkLst>
      </pc:sldChg>
      <pc:sldChg chg="ord">
        <pc:chgData name="Matthew Levy" userId="687b95b9-071c-46c3-8399-192c10b763c0" providerId="ADAL" clId="{566F507B-A2A3-44A3-AED9-59C570C0F427}" dt="2020-03-27T06:01:04.088" v="218"/>
        <pc:sldMkLst>
          <pc:docMk/>
          <pc:sldMk cId="1920700466" sldId="8338"/>
        </pc:sldMkLst>
      </pc:sldChg>
      <pc:sldChg chg="modSp mod ord">
        <pc:chgData name="Matthew Levy" userId="687b95b9-071c-46c3-8399-192c10b763c0" providerId="ADAL" clId="{566F507B-A2A3-44A3-AED9-59C570C0F427}" dt="2020-03-27T06:18:55.040" v="683" actId="14100"/>
        <pc:sldMkLst>
          <pc:docMk/>
          <pc:sldMk cId="607704053" sldId="8339"/>
        </pc:sldMkLst>
        <pc:spChg chg="mod">
          <ac:chgData name="Matthew Levy" userId="687b95b9-071c-46c3-8399-192c10b763c0" providerId="ADAL" clId="{566F507B-A2A3-44A3-AED9-59C570C0F427}" dt="2020-03-27T06:18:55.040" v="683" actId="14100"/>
          <ac:spMkLst>
            <pc:docMk/>
            <pc:sldMk cId="607704053" sldId="8339"/>
            <ac:spMk id="3" creationId="{6947A703-26F0-4980-A352-1756BE6C9C50}"/>
          </ac:spMkLst>
        </pc:spChg>
      </pc:sldChg>
      <pc:sldChg chg="modSp new mod">
        <pc:chgData name="Matthew Levy" userId="687b95b9-071c-46c3-8399-192c10b763c0" providerId="ADAL" clId="{566F507B-A2A3-44A3-AED9-59C570C0F427}" dt="2020-03-26T16:30:05.126" v="53" actId="20577"/>
        <pc:sldMkLst>
          <pc:docMk/>
          <pc:sldMk cId="2447596108" sldId="8340"/>
        </pc:sldMkLst>
        <pc:spChg chg="mod">
          <ac:chgData name="Matthew Levy" userId="687b95b9-071c-46c3-8399-192c10b763c0" providerId="ADAL" clId="{566F507B-A2A3-44A3-AED9-59C570C0F427}" dt="2020-03-26T16:29:26.908" v="21" actId="20577"/>
          <ac:spMkLst>
            <pc:docMk/>
            <pc:sldMk cId="2447596108" sldId="8340"/>
            <ac:spMk id="2" creationId="{81BCC8C7-757A-4ACE-A479-F7D33306E783}"/>
          </ac:spMkLst>
        </pc:spChg>
        <pc:spChg chg="mod">
          <ac:chgData name="Matthew Levy" userId="687b95b9-071c-46c3-8399-192c10b763c0" providerId="ADAL" clId="{566F507B-A2A3-44A3-AED9-59C570C0F427}" dt="2020-03-26T16:30:05.126" v="53" actId="20577"/>
          <ac:spMkLst>
            <pc:docMk/>
            <pc:sldMk cId="2447596108" sldId="8340"/>
            <ac:spMk id="3" creationId="{708371D9-A2C0-4993-911C-EE5E045D58E7}"/>
          </ac:spMkLst>
        </pc:spChg>
      </pc:sldChg>
      <pc:sldChg chg="modSp new mod">
        <pc:chgData name="Matthew Levy" userId="687b95b9-071c-46c3-8399-192c10b763c0" providerId="ADAL" clId="{566F507B-A2A3-44A3-AED9-59C570C0F427}" dt="2020-03-26T16:31:00.049" v="74" actId="20577"/>
        <pc:sldMkLst>
          <pc:docMk/>
          <pc:sldMk cId="2270773075" sldId="8341"/>
        </pc:sldMkLst>
        <pc:spChg chg="mod">
          <ac:chgData name="Matthew Levy" userId="687b95b9-071c-46c3-8399-192c10b763c0" providerId="ADAL" clId="{566F507B-A2A3-44A3-AED9-59C570C0F427}" dt="2020-03-26T16:31:00.049" v="74" actId="20577"/>
          <ac:spMkLst>
            <pc:docMk/>
            <pc:sldMk cId="2270773075" sldId="8341"/>
            <ac:spMk id="2" creationId="{6A9E3FE2-6AD7-445C-81E1-417D4473BA55}"/>
          </ac:spMkLst>
        </pc:spChg>
        <pc:spChg chg="mod">
          <ac:chgData name="Matthew Levy" userId="687b95b9-071c-46c3-8399-192c10b763c0" providerId="ADAL" clId="{566F507B-A2A3-44A3-AED9-59C570C0F427}" dt="2020-03-26T16:30:29.064" v="65" actId="1076"/>
          <ac:spMkLst>
            <pc:docMk/>
            <pc:sldMk cId="2270773075" sldId="8341"/>
            <ac:spMk id="3" creationId="{3FB8C6D1-31FA-4FD4-B533-0E36A98B9DB5}"/>
          </ac:spMkLst>
        </pc:spChg>
      </pc:sldChg>
      <pc:sldChg chg="modSp new mod">
        <pc:chgData name="Matthew Levy" userId="687b95b9-071c-46c3-8399-192c10b763c0" providerId="ADAL" clId="{566F507B-A2A3-44A3-AED9-59C570C0F427}" dt="2020-03-26T16:37:18.123" v="95" actId="20577"/>
        <pc:sldMkLst>
          <pc:docMk/>
          <pc:sldMk cId="3782444418" sldId="8342"/>
        </pc:sldMkLst>
        <pc:spChg chg="mod">
          <ac:chgData name="Matthew Levy" userId="687b95b9-071c-46c3-8399-192c10b763c0" providerId="ADAL" clId="{566F507B-A2A3-44A3-AED9-59C570C0F427}" dt="2020-03-26T16:37:18.123" v="95" actId="20577"/>
          <ac:spMkLst>
            <pc:docMk/>
            <pc:sldMk cId="3782444418" sldId="8342"/>
            <ac:spMk id="2" creationId="{30E4225E-BA0B-41E2-8991-22EE5E13670B}"/>
          </ac:spMkLst>
        </pc:spChg>
      </pc:sldChg>
      <pc:sldChg chg="modSp new mod">
        <pc:chgData name="Matthew Levy" userId="687b95b9-071c-46c3-8399-192c10b763c0" providerId="ADAL" clId="{566F507B-A2A3-44A3-AED9-59C570C0F427}" dt="2020-03-26T16:39:16.363" v="113" actId="20577"/>
        <pc:sldMkLst>
          <pc:docMk/>
          <pc:sldMk cId="3325377029" sldId="8343"/>
        </pc:sldMkLst>
        <pc:spChg chg="mod">
          <ac:chgData name="Matthew Levy" userId="687b95b9-071c-46c3-8399-192c10b763c0" providerId="ADAL" clId="{566F507B-A2A3-44A3-AED9-59C570C0F427}" dt="2020-03-26T16:39:16.363" v="113" actId="20577"/>
          <ac:spMkLst>
            <pc:docMk/>
            <pc:sldMk cId="3325377029" sldId="8343"/>
            <ac:spMk id="2" creationId="{2E91DA27-069E-49E3-8611-15B139B9905A}"/>
          </ac:spMkLst>
        </pc:spChg>
      </pc:sldChg>
      <pc:sldChg chg="modSp new mod">
        <pc:chgData name="Matthew Levy" userId="687b95b9-071c-46c3-8399-192c10b763c0" providerId="ADAL" clId="{566F507B-A2A3-44A3-AED9-59C570C0F427}" dt="2020-03-26T16:40:01.965" v="139" actId="20577"/>
        <pc:sldMkLst>
          <pc:docMk/>
          <pc:sldMk cId="2396089850" sldId="8344"/>
        </pc:sldMkLst>
        <pc:spChg chg="mod">
          <ac:chgData name="Matthew Levy" userId="687b95b9-071c-46c3-8399-192c10b763c0" providerId="ADAL" clId="{566F507B-A2A3-44A3-AED9-59C570C0F427}" dt="2020-03-26T16:40:01.965" v="139" actId="20577"/>
          <ac:spMkLst>
            <pc:docMk/>
            <pc:sldMk cId="2396089850" sldId="8344"/>
            <ac:spMk id="2" creationId="{B53DE9F1-B48C-4F4E-AF78-EF88129C3A39}"/>
          </ac:spMkLst>
        </pc:spChg>
      </pc:sldChg>
      <pc:sldChg chg="addSp delSp modSp new del mod">
        <pc:chgData name="Matthew Levy" userId="687b95b9-071c-46c3-8399-192c10b763c0" providerId="ADAL" clId="{566F507B-A2A3-44A3-AED9-59C570C0F427}" dt="2020-03-26T16:46:45.892" v="141" actId="27022"/>
        <pc:sldMkLst>
          <pc:docMk/>
          <pc:sldMk cId="749252132" sldId="8345"/>
        </pc:sldMkLst>
        <pc:graphicFrameChg chg="add del modGraphic">
          <ac:chgData name="Matthew Levy" userId="687b95b9-071c-46c3-8399-192c10b763c0" providerId="ADAL" clId="{566F507B-A2A3-44A3-AED9-59C570C0F427}" dt="2020-03-26T16:46:45.892" v="141" actId="27022"/>
          <ac:graphicFrameMkLst>
            <pc:docMk/>
            <pc:sldMk cId="749252132" sldId="8345"/>
            <ac:graphicFrameMk id="5" creationId="{A8999FAF-468E-4050-950D-38D10225B7EA}"/>
          </ac:graphicFrameMkLst>
        </pc:graphicFrameChg>
      </pc:sldChg>
      <pc:sldChg chg="addSp modSp new mod">
        <pc:chgData name="Matthew Levy" userId="687b95b9-071c-46c3-8399-192c10b763c0" providerId="ADAL" clId="{566F507B-A2A3-44A3-AED9-59C570C0F427}" dt="2020-03-26T17:00:36.663" v="216" actId="20577"/>
        <pc:sldMkLst>
          <pc:docMk/>
          <pc:sldMk cId="1815699801" sldId="8345"/>
        </pc:sldMkLst>
        <pc:spChg chg="mod">
          <ac:chgData name="Matthew Levy" userId="687b95b9-071c-46c3-8399-192c10b763c0" providerId="ADAL" clId="{566F507B-A2A3-44A3-AED9-59C570C0F427}" dt="2020-03-26T17:00:36.663" v="216" actId="20577"/>
          <ac:spMkLst>
            <pc:docMk/>
            <pc:sldMk cId="1815699801" sldId="8345"/>
            <ac:spMk id="2" creationId="{DD099855-CA86-4BF4-B2A6-93C754A3380B}"/>
          </ac:spMkLst>
        </pc:spChg>
        <pc:graphicFrameChg chg="add modGraphic">
          <ac:chgData name="Matthew Levy" userId="687b95b9-071c-46c3-8399-192c10b763c0" providerId="ADAL" clId="{566F507B-A2A3-44A3-AED9-59C570C0F427}" dt="2020-03-26T16:56:34.885" v="196" actId="1076"/>
          <ac:graphicFrameMkLst>
            <pc:docMk/>
            <pc:sldMk cId="1815699801" sldId="8345"/>
            <ac:graphicFrameMk id="5" creationId="{4C2FEDF5-ABA5-4352-B1EB-DA1199820276}"/>
          </ac:graphicFrameMkLst>
        </pc:graphicFrameChg>
      </pc:sldChg>
      <pc:sldChg chg="addSp modSp new mod modTransition setBg">
        <pc:chgData name="Matthew Levy" userId="687b95b9-071c-46c3-8399-192c10b763c0" providerId="ADAL" clId="{566F507B-A2A3-44A3-AED9-59C570C0F427}" dt="2020-03-27T06:11:55.705" v="511"/>
        <pc:sldMkLst>
          <pc:docMk/>
          <pc:sldMk cId="1963538618" sldId="8346"/>
        </pc:sldMkLst>
        <pc:spChg chg="mod">
          <ac:chgData name="Matthew Levy" userId="687b95b9-071c-46c3-8399-192c10b763c0" providerId="ADAL" clId="{566F507B-A2A3-44A3-AED9-59C570C0F427}" dt="2020-03-27T06:11:45.239" v="510" actId="26606"/>
          <ac:spMkLst>
            <pc:docMk/>
            <pc:sldMk cId="1963538618" sldId="8346"/>
            <ac:spMk id="2" creationId="{987B5FAF-5573-4704-B364-B6CCF819E2F5}"/>
          </ac:spMkLst>
        </pc:spChg>
        <pc:spChg chg="add">
          <ac:chgData name="Matthew Levy" userId="687b95b9-071c-46c3-8399-192c10b763c0" providerId="ADAL" clId="{566F507B-A2A3-44A3-AED9-59C570C0F427}" dt="2020-03-27T06:11:45.239" v="510" actId="26606"/>
          <ac:spMkLst>
            <pc:docMk/>
            <pc:sldMk cId="1963538618" sldId="8346"/>
            <ac:spMk id="8" creationId="{A4AC5506-6312-4701-8D3C-40187889A947}"/>
          </ac:spMkLst>
        </pc:spChg>
        <pc:picChg chg="add mod">
          <ac:chgData name="Matthew Levy" userId="687b95b9-071c-46c3-8399-192c10b763c0" providerId="ADAL" clId="{566F507B-A2A3-44A3-AED9-59C570C0F427}" dt="2020-03-27T06:11:45.239" v="510" actId="26606"/>
          <ac:picMkLst>
            <pc:docMk/>
            <pc:sldMk cId="1963538618" sldId="8346"/>
            <ac:picMk id="3" creationId="{B7EE4E68-C064-4DAF-849A-574E667E69F9}"/>
          </ac:picMkLst>
        </pc:picChg>
      </pc:sldChg>
      <pc:sldChg chg="addSp delSp modSp new mod ord setBg modClrScheme setClrOvrMap chgLayout">
        <pc:chgData name="Matthew Levy" userId="687b95b9-071c-46c3-8399-192c10b763c0" providerId="ADAL" clId="{566F507B-A2A3-44A3-AED9-59C570C0F427}" dt="2020-03-27T06:25:25.007" v="760"/>
        <pc:sldMkLst>
          <pc:docMk/>
          <pc:sldMk cId="2014299325" sldId="8347"/>
        </pc:sldMkLst>
        <pc:spChg chg="mod ord">
          <ac:chgData name="Matthew Levy" userId="687b95b9-071c-46c3-8399-192c10b763c0" providerId="ADAL" clId="{566F507B-A2A3-44A3-AED9-59C570C0F427}" dt="2020-03-27T06:24:57.145" v="758" actId="26606"/>
          <ac:spMkLst>
            <pc:docMk/>
            <pc:sldMk cId="2014299325" sldId="8347"/>
            <ac:spMk id="2" creationId="{6AD27925-2F03-4297-A044-F885D30091D1}"/>
          </ac:spMkLst>
        </pc:spChg>
        <pc:spChg chg="add del">
          <ac:chgData name="Matthew Levy" userId="687b95b9-071c-46c3-8399-192c10b763c0" providerId="ADAL" clId="{566F507B-A2A3-44A3-AED9-59C570C0F427}" dt="2020-03-27T06:20:43.206" v="711"/>
          <ac:spMkLst>
            <pc:docMk/>
            <pc:sldMk cId="2014299325" sldId="8347"/>
            <ac:spMk id="3" creationId="{5E11CCD9-44E8-495D-AF24-CB32C35E0409}"/>
          </ac:spMkLst>
        </pc:spChg>
        <pc:spChg chg="add del mod ord">
          <ac:chgData name="Matthew Levy" userId="687b95b9-071c-46c3-8399-192c10b763c0" providerId="ADAL" clId="{566F507B-A2A3-44A3-AED9-59C570C0F427}" dt="2020-03-27T06:24:21.228" v="753"/>
          <ac:spMkLst>
            <pc:docMk/>
            <pc:sldMk cId="2014299325" sldId="8347"/>
            <ac:spMk id="4" creationId="{5B3E957D-6E60-4032-A7E4-9840AE2DF60E}"/>
          </ac:spMkLst>
        </pc:spChg>
        <pc:spChg chg="add mod ord">
          <ac:chgData name="Matthew Levy" userId="687b95b9-071c-46c3-8399-192c10b763c0" providerId="ADAL" clId="{566F507B-A2A3-44A3-AED9-59C570C0F427}" dt="2020-03-27T06:24:57.145" v="758" actId="26606"/>
          <ac:spMkLst>
            <pc:docMk/>
            <pc:sldMk cId="2014299325" sldId="8347"/>
            <ac:spMk id="10" creationId="{9A65CE08-595A-47EB-8F49-DA9786A0FE20}"/>
          </ac:spMkLst>
        </pc:spChg>
        <pc:spChg chg="add del">
          <ac:chgData name="Matthew Levy" userId="687b95b9-071c-46c3-8399-192c10b763c0" providerId="ADAL" clId="{566F507B-A2A3-44A3-AED9-59C570C0F427}" dt="2020-03-27T06:24:57.145" v="758" actId="26606"/>
          <ac:spMkLst>
            <pc:docMk/>
            <pc:sldMk cId="2014299325" sldId="8347"/>
            <ac:spMk id="15" creationId="{9584E7D4-A2F5-41A9-A4AE-B84BD1346A6E}"/>
          </ac:spMkLst>
        </pc:spChg>
        <pc:spChg chg="add del">
          <ac:chgData name="Matthew Levy" userId="687b95b9-071c-46c3-8399-192c10b763c0" providerId="ADAL" clId="{566F507B-A2A3-44A3-AED9-59C570C0F427}" dt="2020-03-27T06:24:57.145" v="758" actId="26606"/>
          <ac:spMkLst>
            <pc:docMk/>
            <pc:sldMk cId="2014299325" sldId="8347"/>
            <ac:spMk id="17" creationId="{912531D6-F318-49BD-859A-0B2B7159485B}"/>
          </ac:spMkLst>
        </pc:spChg>
        <pc:spChg chg="add del">
          <ac:chgData name="Matthew Levy" userId="687b95b9-071c-46c3-8399-192c10b763c0" providerId="ADAL" clId="{566F507B-A2A3-44A3-AED9-59C570C0F427}" dt="2020-03-27T06:24:57.145" v="758" actId="26606"/>
          <ac:spMkLst>
            <pc:docMk/>
            <pc:sldMk cId="2014299325" sldId="8347"/>
            <ac:spMk id="19" creationId="{C3A78525-353D-47EB-B839-E380DBD7DE18}"/>
          </ac:spMkLst>
        </pc:spChg>
        <pc:spChg chg="add del">
          <ac:chgData name="Matthew Levy" userId="687b95b9-071c-46c3-8399-192c10b763c0" providerId="ADAL" clId="{566F507B-A2A3-44A3-AED9-59C570C0F427}" dt="2020-03-27T06:24:57.145" v="758" actId="26606"/>
          <ac:spMkLst>
            <pc:docMk/>
            <pc:sldMk cId="2014299325" sldId="8347"/>
            <ac:spMk id="21" creationId="{6436C932-B8B8-4A70-8A0D-1A4AD0A9F20E}"/>
          </ac:spMkLst>
        </pc:spChg>
        <pc:spChg chg="add del">
          <ac:chgData name="Matthew Levy" userId="687b95b9-071c-46c3-8399-192c10b763c0" providerId="ADAL" clId="{566F507B-A2A3-44A3-AED9-59C570C0F427}" dt="2020-03-27T06:24:57.145" v="758" actId="26606"/>
          <ac:spMkLst>
            <pc:docMk/>
            <pc:sldMk cId="2014299325" sldId="8347"/>
            <ac:spMk id="25" creationId="{BEC760C0-2D8A-4DE5-9990-FA96D59E535F}"/>
          </ac:spMkLst>
        </pc:spChg>
        <pc:spChg chg="add del">
          <ac:chgData name="Matthew Levy" userId="687b95b9-071c-46c3-8399-192c10b763c0" providerId="ADAL" clId="{566F507B-A2A3-44A3-AED9-59C570C0F427}" dt="2020-03-27T06:24:40.419" v="755" actId="26606"/>
          <ac:spMkLst>
            <pc:docMk/>
            <pc:sldMk cId="2014299325" sldId="8347"/>
            <ac:spMk id="30" creationId="{2BE2D1B8-0887-4D2B-8C42-999040132B03}"/>
          </ac:spMkLst>
        </pc:spChg>
        <pc:spChg chg="add del">
          <ac:chgData name="Matthew Levy" userId="687b95b9-071c-46c3-8399-192c10b763c0" providerId="ADAL" clId="{566F507B-A2A3-44A3-AED9-59C570C0F427}" dt="2020-03-27T06:24:40.419" v="755" actId="26606"/>
          <ac:spMkLst>
            <pc:docMk/>
            <pc:sldMk cId="2014299325" sldId="8347"/>
            <ac:spMk id="32" creationId="{FA085277-BAF7-40CC-A608-B030CA969FE9}"/>
          </ac:spMkLst>
        </pc:spChg>
        <pc:spChg chg="add del">
          <ac:chgData name="Matthew Levy" userId="687b95b9-071c-46c3-8399-192c10b763c0" providerId="ADAL" clId="{566F507B-A2A3-44A3-AED9-59C570C0F427}" dt="2020-03-27T06:24:40.419" v="755" actId="26606"/>
          <ac:spMkLst>
            <pc:docMk/>
            <pc:sldMk cId="2014299325" sldId="8347"/>
            <ac:spMk id="34" creationId="{64009F90-86BF-44AE-B0EB-D68140E0E0DA}"/>
          </ac:spMkLst>
        </pc:spChg>
        <pc:spChg chg="add del">
          <ac:chgData name="Matthew Levy" userId="687b95b9-071c-46c3-8399-192c10b763c0" providerId="ADAL" clId="{566F507B-A2A3-44A3-AED9-59C570C0F427}" dt="2020-03-27T06:24:57.136" v="757" actId="26606"/>
          <ac:spMkLst>
            <pc:docMk/>
            <pc:sldMk cId="2014299325" sldId="8347"/>
            <ac:spMk id="40" creationId="{7AE95D8F-9825-4222-8846-E3461598CC62}"/>
          </ac:spMkLst>
        </pc:spChg>
        <pc:spChg chg="add">
          <ac:chgData name="Matthew Levy" userId="687b95b9-071c-46c3-8399-192c10b763c0" providerId="ADAL" clId="{566F507B-A2A3-44A3-AED9-59C570C0F427}" dt="2020-03-27T06:24:57.145" v="758" actId="26606"/>
          <ac:spMkLst>
            <pc:docMk/>
            <pc:sldMk cId="2014299325" sldId="8347"/>
            <ac:spMk id="44" creationId="{C3896A03-3945-419A-B66B-4EE266EDD152}"/>
          </ac:spMkLst>
        </pc:spChg>
        <pc:spChg chg="add">
          <ac:chgData name="Matthew Levy" userId="687b95b9-071c-46c3-8399-192c10b763c0" providerId="ADAL" clId="{566F507B-A2A3-44A3-AED9-59C570C0F427}" dt="2020-03-27T06:24:57.145" v="758" actId="26606"/>
          <ac:spMkLst>
            <pc:docMk/>
            <pc:sldMk cId="2014299325" sldId="8347"/>
            <ac:spMk id="45" creationId="{B34F5AD2-EDBD-4BBD-A55C-EAFFD0C7097A}"/>
          </ac:spMkLst>
        </pc:spChg>
        <pc:spChg chg="add">
          <ac:chgData name="Matthew Levy" userId="687b95b9-071c-46c3-8399-192c10b763c0" providerId="ADAL" clId="{566F507B-A2A3-44A3-AED9-59C570C0F427}" dt="2020-03-27T06:24:57.145" v="758" actId="26606"/>
          <ac:spMkLst>
            <pc:docMk/>
            <pc:sldMk cId="2014299325" sldId="8347"/>
            <ac:spMk id="46" creationId="{6832F003-FCA6-4CFB-A2EA-308F3AA257D1}"/>
          </ac:spMkLst>
        </pc:spChg>
        <pc:picChg chg="add mod ord">
          <ac:chgData name="Matthew Levy" userId="687b95b9-071c-46c3-8399-192c10b763c0" providerId="ADAL" clId="{566F507B-A2A3-44A3-AED9-59C570C0F427}" dt="2020-03-27T06:24:57.145" v="758" actId="26606"/>
          <ac:picMkLst>
            <pc:docMk/>
            <pc:sldMk cId="2014299325" sldId="8347"/>
            <ac:picMk id="5" creationId="{263E3F2A-5C63-4783-8336-8D72856C2B83}"/>
          </ac:picMkLst>
        </pc:picChg>
        <pc:picChg chg="add mod ord">
          <ac:chgData name="Matthew Levy" userId="687b95b9-071c-46c3-8399-192c10b763c0" providerId="ADAL" clId="{566F507B-A2A3-44A3-AED9-59C570C0F427}" dt="2020-03-27T06:24:57.145" v="758" actId="26606"/>
          <ac:picMkLst>
            <pc:docMk/>
            <pc:sldMk cId="2014299325" sldId="8347"/>
            <ac:picMk id="6" creationId="{7B980AAD-7C9A-49FA-B1A4-1A22E67E1AF1}"/>
          </ac:picMkLst>
        </pc:picChg>
        <pc:picChg chg="add del mod">
          <ac:chgData name="Matthew Levy" userId="687b95b9-071c-46c3-8399-192c10b763c0" providerId="ADAL" clId="{566F507B-A2A3-44A3-AED9-59C570C0F427}" dt="2020-03-27T06:22:46.621" v="739" actId="478"/>
          <ac:picMkLst>
            <pc:docMk/>
            <pc:sldMk cId="2014299325" sldId="8347"/>
            <ac:picMk id="7" creationId="{0474311E-9304-46B0-9E9F-AA294339B4A8}"/>
          </ac:picMkLst>
        </pc:picChg>
        <pc:picChg chg="add mod ord">
          <ac:chgData name="Matthew Levy" userId="687b95b9-071c-46c3-8399-192c10b763c0" providerId="ADAL" clId="{566F507B-A2A3-44A3-AED9-59C570C0F427}" dt="2020-03-27T06:24:57.145" v="758" actId="26606"/>
          <ac:picMkLst>
            <pc:docMk/>
            <pc:sldMk cId="2014299325" sldId="8347"/>
            <ac:picMk id="8" creationId="{51B9E959-833F-4BA5-AED6-C7054E5A4E14}"/>
          </ac:picMkLst>
        </pc:picChg>
        <pc:picChg chg="add mod ord">
          <ac:chgData name="Matthew Levy" userId="687b95b9-071c-46c3-8399-192c10b763c0" providerId="ADAL" clId="{566F507B-A2A3-44A3-AED9-59C570C0F427}" dt="2020-03-27T06:24:57.145" v="758" actId="26606"/>
          <ac:picMkLst>
            <pc:docMk/>
            <pc:sldMk cId="2014299325" sldId="8347"/>
            <ac:picMk id="9" creationId="{6E2EA12B-C683-458C-BD66-89C4AE1B1255}"/>
          </ac:picMkLst>
        </pc:picChg>
        <pc:cxnChg chg="add del">
          <ac:chgData name="Matthew Levy" userId="687b95b9-071c-46c3-8399-192c10b763c0" providerId="ADAL" clId="{566F507B-A2A3-44A3-AED9-59C570C0F427}" dt="2020-03-27T06:24:57.145" v="758" actId="26606"/>
          <ac:cxnSpMkLst>
            <pc:docMk/>
            <pc:sldMk cId="2014299325" sldId="8347"/>
            <ac:cxnSpMk id="23" creationId="{02AD82C0-24F3-4083-849D-D281174AF259}"/>
          </ac:cxnSpMkLst>
        </pc:cxnChg>
        <pc:cxnChg chg="add del">
          <ac:chgData name="Matthew Levy" userId="687b95b9-071c-46c3-8399-192c10b763c0" providerId="ADAL" clId="{566F507B-A2A3-44A3-AED9-59C570C0F427}" dt="2020-03-27T06:24:40.419" v="755" actId="26606"/>
          <ac:cxnSpMkLst>
            <pc:docMk/>
            <pc:sldMk cId="2014299325" sldId="8347"/>
            <ac:cxnSpMk id="36" creationId="{14254369-4B26-4D6A-A4CD-BE3438297C30}"/>
          </ac:cxnSpMkLst>
        </pc:cxnChg>
        <pc:cxnChg chg="add del">
          <ac:chgData name="Matthew Levy" userId="687b95b9-071c-46c3-8399-192c10b763c0" providerId="ADAL" clId="{566F507B-A2A3-44A3-AED9-59C570C0F427}" dt="2020-03-27T06:24:57.136" v="757" actId="26606"/>
          <ac:cxnSpMkLst>
            <pc:docMk/>
            <pc:sldMk cId="2014299325" sldId="8347"/>
            <ac:cxnSpMk id="38" creationId="{3217665F-0036-444A-8D4A-33AF36A36A42}"/>
          </ac:cxnSpMkLst>
        </pc:cxnChg>
        <pc:cxnChg chg="add del">
          <ac:chgData name="Matthew Levy" userId="687b95b9-071c-46c3-8399-192c10b763c0" providerId="ADAL" clId="{566F507B-A2A3-44A3-AED9-59C570C0F427}" dt="2020-03-27T06:24:57.136" v="757" actId="26606"/>
          <ac:cxnSpMkLst>
            <pc:docMk/>
            <pc:sldMk cId="2014299325" sldId="8347"/>
            <ac:cxnSpMk id="39" creationId="{DFDA47BC-3069-47F5-8257-24B3B1F76A08}"/>
          </ac:cxnSpMkLst>
        </pc:cxnChg>
        <pc:cxnChg chg="add del">
          <ac:chgData name="Matthew Levy" userId="687b95b9-071c-46c3-8399-192c10b763c0" providerId="ADAL" clId="{566F507B-A2A3-44A3-AED9-59C570C0F427}" dt="2020-03-27T06:24:57.136" v="757" actId="26606"/>
          <ac:cxnSpMkLst>
            <pc:docMk/>
            <pc:sldMk cId="2014299325" sldId="8347"/>
            <ac:cxnSpMk id="41" creationId="{942B920A-73AD-402A-8EEF-B88E1A9398B8}"/>
          </ac:cxnSpMkLst>
        </pc:cxnChg>
        <pc:cxnChg chg="add del">
          <ac:chgData name="Matthew Levy" userId="687b95b9-071c-46c3-8399-192c10b763c0" providerId="ADAL" clId="{566F507B-A2A3-44A3-AED9-59C570C0F427}" dt="2020-03-27T06:24:57.136" v="757" actId="26606"/>
          <ac:cxnSpMkLst>
            <pc:docMk/>
            <pc:sldMk cId="2014299325" sldId="8347"/>
            <ac:cxnSpMk id="42" creationId="{00C9EB70-BC82-414A-BF8D-AD7FC6727616}"/>
          </ac:cxnSpMkLst>
        </pc:cxnChg>
      </pc:sldChg>
    </pc:docChg>
  </pc:docChgLst>
  <pc:docChgLst>
    <pc:chgData name="Matthew Levy" userId="687b95b9-071c-46c3-8399-192c10b763c0" providerId="ADAL" clId="{F186133B-2C77-4288-8A09-6C13997E5297}"/>
    <pc:docChg chg="custSel mod addSld delSld modSld sldOrd delSection modSection">
      <pc:chgData name="Matthew Levy" userId="687b95b9-071c-46c3-8399-192c10b763c0" providerId="ADAL" clId="{F186133B-2C77-4288-8A09-6C13997E5297}" dt="2020-03-27T08:08:12.696" v="42" actId="26606"/>
      <pc:docMkLst>
        <pc:docMk/>
      </pc:docMkLst>
      <pc:sldChg chg="add ord">
        <pc:chgData name="Matthew Levy" userId="687b95b9-071c-46c3-8399-192c10b763c0" providerId="ADAL" clId="{F186133B-2C77-4288-8A09-6C13997E5297}" dt="2020-03-27T07:55:44.226" v="13"/>
        <pc:sldMkLst>
          <pc:docMk/>
          <pc:sldMk cId="3835113683" sldId="277"/>
        </pc:sldMkLst>
      </pc:sldChg>
      <pc:sldChg chg="ord">
        <pc:chgData name="Matthew Levy" userId="687b95b9-071c-46c3-8399-192c10b763c0" providerId="ADAL" clId="{F186133B-2C77-4288-8A09-6C13997E5297}" dt="2020-03-27T07:22:10.372" v="4"/>
        <pc:sldMkLst>
          <pc:docMk/>
          <pc:sldMk cId="3459647885" sldId="8328"/>
        </pc:sldMkLst>
      </pc:sldChg>
      <pc:sldChg chg="ord">
        <pc:chgData name="Matthew Levy" userId="687b95b9-071c-46c3-8399-192c10b763c0" providerId="ADAL" clId="{F186133B-2C77-4288-8A09-6C13997E5297}" dt="2020-03-27T07:55:40.075" v="11"/>
        <pc:sldMkLst>
          <pc:docMk/>
          <pc:sldMk cId="1920700466" sldId="8338"/>
        </pc:sldMkLst>
      </pc:sldChg>
      <pc:sldChg chg="del">
        <pc:chgData name="Matthew Levy" userId="687b95b9-071c-46c3-8399-192c10b763c0" providerId="ADAL" clId="{F186133B-2C77-4288-8A09-6C13997E5297}" dt="2020-03-27T07:56:38.930" v="15" actId="18676"/>
        <pc:sldMkLst>
          <pc:docMk/>
          <pc:sldMk cId="2447596108" sldId="8340"/>
        </pc:sldMkLst>
      </pc:sldChg>
      <pc:sldChg chg="del">
        <pc:chgData name="Matthew Levy" userId="687b95b9-071c-46c3-8399-192c10b763c0" providerId="ADAL" clId="{F186133B-2C77-4288-8A09-6C13997E5297}" dt="2020-03-27T07:57:07.957" v="16" actId="2696"/>
        <pc:sldMkLst>
          <pc:docMk/>
          <pc:sldMk cId="2270773075" sldId="8341"/>
        </pc:sldMkLst>
      </pc:sldChg>
      <pc:sldChg chg="del">
        <pc:chgData name="Matthew Levy" userId="687b95b9-071c-46c3-8399-192c10b763c0" providerId="ADAL" clId="{F186133B-2C77-4288-8A09-6C13997E5297}" dt="2020-03-27T07:57:07.957" v="16" actId="2696"/>
        <pc:sldMkLst>
          <pc:docMk/>
          <pc:sldMk cId="3782444418" sldId="8342"/>
        </pc:sldMkLst>
      </pc:sldChg>
      <pc:sldChg chg="del">
        <pc:chgData name="Matthew Levy" userId="687b95b9-071c-46c3-8399-192c10b763c0" providerId="ADAL" clId="{F186133B-2C77-4288-8A09-6C13997E5297}" dt="2020-03-27T07:57:07.957" v="16" actId="2696"/>
        <pc:sldMkLst>
          <pc:docMk/>
          <pc:sldMk cId="3325377029" sldId="8343"/>
        </pc:sldMkLst>
      </pc:sldChg>
      <pc:sldChg chg="del">
        <pc:chgData name="Matthew Levy" userId="687b95b9-071c-46c3-8399-192c10b763c0" providerId="ADAL" clId="{F186133B-2C77-4288-8A09-6C13997E5297}" dt="2020-03-27T07:57:07.957" v="16" actId="2696"/>
        <pc:sldMkLst>
          <pc:docMk/>
          <pc:sldMk cId="2396089850" sldId="8344"/>
        </pc:sldMkLst>
      </pc:sldChg>
      <pc:sldChg chg="del">
        <pc:chgData name="Matthew Levy" userId="687b95b9-071c-46c3-8399-192c10b763c0" providerId="ADAL" clId="{F186133B-2C77-4288-8A09-6C13997E5297}" dt="2020-03-27T07:56:14.100" v="14" actId="18676"/>
        <pc:sldMkLst>
          <pc:docMk/>
          <pc:sldMk cId="1815699801" sldId="8345"/>
        </pc:sldMkLst>
      </pc:sldChg>
      <pc:sldChg chg="add">
        <pc:chgData name="Matthew Levy" userId="687b95b9-071c-46c3-8399-192c10b763c0" providerId="ADAL" clId="{F186133B-2C77-4288-8A09-6C13997E5297}" dt="2020-03-27T07:31:15.728" v="6"/>
        <pc:sldMkLst>
          <pc:docMk/>
          <pc:sldMk cId="2080622373" sldId="2076136241"/>
        </pc:sldMkLst>
      </pc:sldChg>
      <pc:sldChg chg="add">
        <pc:chgData name="Matthew Levy" userId="687b95b9-071c-46c3-8399-192c10b763c0" providerId="ADAL" clId="{F186133B-2C77-4288-8A09-6C13997E5297}" dt="2020-03-27T07:23:37.013" v="5"/>
        <pc:sldMkLst>
          <pc:docMk/>
          <pc:sldMk cId="320546890" sldId="2076136244"/>
        </pc:sldMkLst>
      </pc:sldChg>
      <pc:sldChg chg="add del">
        <pc:chgData name="Matthew Levy" userId="687b95b9-071c-46c3-8399-192c10b763c0" providerId="ADAL" clId="{F186133B-2C77-4288-8A09-6C13997E5297}" dt="2020-03-27T07:36:27.461" v="8" actId="47"/>
        <pc:sldMkLst>
          <pc:docMk/>
          <pc:sldMk cId="1081961821" sldId="2076136245"/>
        </pc:sldMkLst>
      </pc:sldChg>
      <pc:sldChg chg="add">
        <pc:chgData name="Matthew Levy" userId="687b95b9-071c-46c3-8399-192c10b763c0" providerId="ADAL" clId="{F186133B-2C77-4288-8A09-6C13997E5297}" dt="2020-03-27T07:36:40.709" v="9"/>
        <pc:sldMkLst>
          <pc:docMk/>
          <pc:sldMk cId="2781129188" sldId="2076136247"/>
        </pc:sldMkLst>
      </pc:sldChg>
      <pc:sldChg chg="addSp delSp modSp new mod setBg setClrOvrMap chgLayout">
        <pc:chgData name="Matthew Levy" userId="687b95b9-071c-46c3-8399-192c10b763c0" providerId="ADAL" clId="{F186133B-2C77-4288-8A09-6C13997E5297}" dt="2020-03-27T08:08:12.696" v="42" actId="26606"/>
        <pc:sldMkLst>
          <pc:docMk/>
          <pc:sldMk cId="2148223844" sldId="2076136248"/>
        </pc:sldMkLst>
        <pc:spChg chg="del mod ord">
          <ac:chgData name="Matthew Levy" userId="687b95b9-071c-46c3-8399-192c10b763c0" providerId="ADAL" clId="{F186133B-2C77-4288-8A09-6C13997E5297}" dt="2020-03-27T08:04:04.432" v="18" actId="700"/>
          <ac:spMkLst>
            <pc:docMk/>
            <pc:sldMk cId="2148223844" sldId="2076136248"/>
            <ac:spMk id="2" creationId="{C3B46FD7-5F5D-472B-A7EB-132B5CB572D1}"/>
          </ac:spMkLst>
        </pc:spChg>
        <pc:spChg chg="del mod ord">
          <ac:chgData name="Matthew Levy" userId="687b95b9-071c-46c3-8399-192c10b763c0" providerId="ADAL" clId="{F186133B-2C77-4288-8A09-6C13997E5297}" dt="2020-03-27T08:04:04.432" v="18" actId="700"/>
          <ac:spMkLst>
            <pc:docMk/>
            <pc:sldMk cId="2148223844" sldId="2076136248"/>
            <ac:spMk id="3" creationId="{595E8F5C-E637-467F-8152-1277AB10B537}"/>
          </ac:spMkLst>
        </pc:spChg>
        <pc:spChg chg="add mod ord">
          <ac:chgData name="Matthew Levy" userId="687b95b9-071c-46c3-8399-192c10b763c0" providerId="ADAL" clId="{F186133B-2C77-4288-8A09-6C13997E5297}" dt="2020-03-27T08:08:12.696" v="42" actId="26606"/>
          <ac:spMkLst>
            <pc:docMk/>
            <pc:sldMk cId="2148223844" sldId="2076136248"/>
            <ac:spMk id="4" creationId="{9F2D450B-654A-42AC-A41C-E1D6EB364C88}"/>
          </ac:spMkLst>
        </pc:spChg>
        <pc:spChg chg="add mod ord">
          <ac:chgData name="Matthew Levy" userId="687b95b9-071c-46c3-8399-192c10b763c0" providerId="ADAL" clId="{F186133B-2C77-4288-8A09-6C13997E5297}" dt="2020-03-27T08:08:12.696" v="42" actId="26606"/>
          <ac:spMkLst>
            <pc:docMk/>
            <pc:sldMk cId="2148223844" sldId="2076136248"/>
            <ac:spMk id="5" creationId="{3EA25A9D-3655-40F9-99F0-3A527D2C8AA5}"/>
          </ac:spMkLst>
        </pc:spChg>
        <pc:spChg chg="add">
          <ac:chgData name="Matthew Levy" userId="687b95b9-071c-46c3-8399-192c10b763c0" providerId="ADAL" clId="{F186133B-2C77-4288-8A09-6C13997E5297}" dt="2020-03-27T08:08:12.696" v="42" actId="26606"/>
          <ac:spMkLst>
            <pc:docMk/>
            <pc:sldMk cId="2148223844" sldId="2076136248"/>
            <ac:spMk id="11" creationId="{71B2258F-86CA-4D4D-8270-BC05FCDEBFB3}"/>
          </ac:spMkLst>
        </pc:spChg>
        <pc:picChg chg="add mod ord">
          <ac:chgData name="Matthew Levy" userId="687b95b9-071c-46c3-8399-192c10b763c0" providerId="ADAL" clId="{F186133B-2C77-4288-8A09-6C13997E5297}" dt="2020-03-27T08:08:12.696" v="42" actId="26606"/>
          <ac:picMkLst>
            <pc:docMk/>
            <pc:sldMk cId="2148223844" sldId="2076136248"/>
            <ac:picMk id="6" creationId="{535DD563-A6E3-4341-8D9D-3FE3E8F25B3E}"/>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5D7ACE-526D-4BAF-8E76-D48187F87BDC}" type="datetimeFigureOut">
              <a:rPr lang="en-ZA" smtClean="0"/>
              <a:t>27/03/2020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5EA55-DF6A-4AB3-99F3-BC31D55C9F0C}" type="slidenum">
              <a:rPr lang="en-ZA" smtClean="0"/>
              <a:t>‹#›</a:t>
            </a:fld>
            <a:endParaRPr lang="en-ZA"/>
          </a:p>
        </p:txBody>
      </p:sp>
    </p:spTree>
    <p:extLst>
      <p:ext uri="{BB962C8B-B14F-4D97-AF65-F5344CB8AC3E}">
        <p14:creationId xmlns:p14="http://schemas.microsoft.com/office/powerpoint/2010/main" val="361294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01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points: The five disciplines of cloud governance is a grouping of challenges faced by cloud customers (Both Azure customers and the users of other clouds). This grouping was devised and validated through direct conversations and independent studies across hundreds of hours of interviews. The five disciplines are universal to cloud users as cloud agnostic guiding principles. They are ranked in order of concern, based on user feedback. </a:t>
            </a:r>
          </a:p>
          <a:p>
            <a:endParaRPr lang="en-US" dirty="0"/>
          </a:p>
          <a:p>
            <a:r>
              <a:rPr lang="en-US" dirty="0"/>
              <a:t>Unfortunately, implementation of those disciplines is very cloud specific. Lets step through approaches to action on the five disciplines in Azure.</a:t>
            </a:r>
          </a:p>
          <a:p>
            <a:endParaRPr lang="en-US" dirty="0"/>
          </a:p>
          <a:p>
            <a:r>
              <a:rPr lang="en-US" b="1" dirty="0"/>
              <a:t>Animation 1:</a:t>
            </a:r>
            <a:r>
              <a:rPr lang="en-US" dirty="0"/>
              <a:t> Configuration Management – Is the first of 2 bookends that represent the domain of the Cloud Governance Team. Cloud Governance shares many commonalities with DevOps and is rooting firmly in configuration management. Establishing a Governance MVP rooting in proper nomenclature, subscription strategies, resource grouping, and resource tagging strategies is vital. Those initial strategies (AND ALL OTHER GOVERNANCE IMPLEMENTATION) is then executed through governance tools consisting of Azure Blueprints, Azure Policy, Azure Resource Manager Templates, Azure Management Groups, and Azure Resource Groups. Master these tools and concepts and incremental governance will flow smoothly.</a:t>
            </a:r>
          </a:p>
          <a:p>
            <a:endParaRPr lang="en-US" dirty="0"/>
          </a:p>
          <a:p>
            <a:r>
              <a:rPr lang="en-US" dirty="0"/>
              <a:t>Additional partners in this discipline should include Disaster Recovery, Business Continuity, and/or DevOps specialists, when available.</a:t>
            </a:r>
          </a:p>
          <a:p>
            <a:endParaRPr lang="en-US" dirty="0"/>
          </a:p>
          <a:p>
            <a:r>
              <a:rPr lang="en-US" dirty="0"/>
              <a:t>Animation 2: Identity is still the domain of identity experts. As identity policies and requirements are defined, governance tooling and processes from the Configuration Management discipline can govern application of those requirements across all deployments.</a:t>
            </a:r>
          </a:p>
          <a:p>
            <a:endParaRPr lang="en-US" dirty="0"/>
          </a:p>
          <a:p>
            <a:r>
              <a:rPr lang="en-US" dirty="0"/>
              <a:t>Animation 3: Resource management is the domain of IT ops or Cloud operations. However, the governance team aids in identifying what needs monitoring &amp; to what level of criticality. Governance tooling and processes from the Configuration Management discipline enforces the discoverability of assets and other operations requirements, across all deployments.</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Animation 4: Security Management is the domain of IT Security or Cyber Security specialists. They should define all security requirements. However, the governance team aids in identifying data classifications and protection levels. Governance tooling and processes from the Configuration Management discipline enforces the application of security requirements, across all deployments.</a:t>
            </a:r>
          </a:p>
          <a:p>
            <a:endParaRPr lang="en-US" dirty="0"/>
          </a:p>
          <a:p>
            <a:r>
              <a:rPr lang="en-US" b="1" dirty="0"/>
              <a:t>Animation 5:</a:t>
            </a:r>
            <a:r>
              <a:rPr lang="en-US" dirty="0"/>
              <a:t> Cost Management is the second book end for the domain of the Cloud Governance Team. It is also one of the most common concerns among customers. Just as configuration management is important to rapid governance implementation. Azure Cost Management or </a:t>
            </a:r>
            <a:r>
              <a:rPr lang="en-US" dirty="0" err="1"/>
              <a:t>Cloudyn</a:t>
            </a:r>
            <a:r>
              <a:rPr lang="en-US" dirty="0"/>
              <a:t> is important for control of costs in the cloud. Providing a holistic view of spend and a centralized means of controlling spend is a very important aspect of Cloud Governance. In fact, it is commonly the first and clearest justification for investments in Cloud Governance.</a:t>
            </a:r>
          </a:p>
          <a:p>
            <a:endParaRPr lang="en-US" dirty="0"/>
          </a:p>
          <a:p>
            <a:r>
              <a:rPr lang="en-US" dirty="0"/>
              <a:t>Cloud governance depends on a partnership with many teams. Likewise, those teams will come to depend on Cloud Governance for comprehensive and swift application of policy across cloud solutions. This model helps better align corporate policy to governance actions and the impacted teams.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4151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952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3/27/2020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062864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3/27/2020 9:23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101474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3/27/2020 9:36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5298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Tailwind Traders wants to manage resource tags and cost with Azure policy.</a:t>
            </a:r>
          </a:p>
          <a:p>
            <a:endParaRPr lang="en-US" sz="900"/>
          </a:p>
          <a:p>
            <a:pPr marL="457200" indent="-457200">
              <a:buFontTx/>
              <a:buChar char="-"/>
            </a:pPr>
            <a:r>
              <a:rPr lang="en-US" sz="900"/>
              <a:t>Assign pre-created policy from the Azure portal</a:t>
            </a:r>
          </a:p>
          <a:p>
            <a:pPr marL="457200" indent="-457200">
              <a:buFontTx/>
              <a:buChar char="-"/>
            </a:pPr>
            <a:r>
              <a:rPr lang="en-US"/>
              <a:t>Create and assign a custom policy with automation tools</a:t>
            </a:r>
          </a:p>
          <a:p>
            <a:pPr marL="457200" indent="-457200">
              <a:buFontTx/>
              <a:buChar char="-"/>
            </a:pPr>
            <a:r>
              <a:rPr lang="en-US"/>
              <a:t>Create and assign a policy initiative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371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2990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With an incremental approach to cloud governance, there is sometimes a natural friction between teams building new business solutions and teams protecting the business from risks. However, in this model those two teams can become peers working in increments or sprints. </a:t>
            </a:r>
          </a:p>
          <a:p>
            <a:r>
              <a:rPr lang="en-GB" sz="1200" b="0" i="0" kern="1200" dirty="0">
                <a:solidFill>
                  <a:schemeClr val="tx1"/>
                </a:solidFill>
                <a:effectLst/>
                <a:latin typeface="+mn-lt"/>
                <a:ea typeface="+mn-ea"/>
                <a:cs typeface="+mn-cs"/>
              </a:rPr>
              <a:t>As peers, the cloud governance team and the cloud adoption teams begin to work together to expose, evaluate, and remediate business risks. This effort can create a natural means of reducing friction and building collaboration between teams.</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008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rPr>
              <a:t>Governance is about reducing risk, adhering to regulatory requirements and managing costs while allowing the business to operate effectively and without impedance.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ltLang="en-US" dirty="0">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ltLang="en-US" dirty="0">
                <a:latin typeface="Times New Roman" panose="02020603050405020304" pitchFamily="18" charset="0"/>
              </a:rPr>
              <a:t>Governance is about meeting strategic objectives (performance) while meeting legal and regulatory, contractual and other obligatory requirements often supported by policies (conformance). The goal is to achieve both in a balanced 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573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1"/>
                </a:solidFill>
                <a:latin typeface="Segoe UI Light" panose="020B0502040204020203" pitchFamily="34" charset="0"/>
                <a:cs typeface="Segoe UI Light" panose="020B0502040204020203" pitchFamily="34" charset="0"/>
              </a:rPr>
              <a:t>Often the value of cloud services (speed, agility, innovation, cost, security) is often negatively impacted by existing/legacy enterprise IT processes and practices (Legacy doesn’t work)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AE664B-9853-46E9-AB97-CB53734249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429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8210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5567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track:</a:t>
            </a:r>
          </a:p>
          <a:p>
            <a:r>
              <a:rPr lang="en-US" dirty="0"/>
              <a:t>The CAF model to governance is a way of approaching governance that allows us to decompose complex and emotional topics into smaller units of actionable change.</a:t>
            </a:r>
          </a:p>
          <a:p>
            <a:r>
              <a:rPr lang="en-US" dirty="0"/>
              <a:t>In the sections on Defining Corporate Policy, we change the topic from alignment to current IT governance requirements to a realistic look at tangible risks created by cloud adoption. Those risks can generate policy &amp; compliance statements and recurring processes, which augment existing IT Governance Policy.</a:t>
            </a:r>
          </a:p>
          <a:p>
            <a:endParaRPr lang="en-US" dirty="0"/>
          </a:p>
          <a:p>
            <a:r>
              <a:rPr lang="en-US" dirty="0"/>
              <a:t>Actioning on those policy statements, is done in one of five buckets of activity that span the governance conversations. In each of the five disciplines, the Cloud Governance Team leverages the Configuration Management capabilities of the Azure Govern and Azure Manage tools to help IT Governance, IT Security, Identity, and Networking teams apply requirements consistently across all Azure adoption.</a:t>
            </a:r>
          </a:p>
          <a:p>
            <a:endParaRPr lang="en-US" dirty="0"/>
          </a:p>
          <a:p>
            <a:r>
              <a:rPr lang="en-US" dirty="0"/>
              <a:t>In this session, we will focus on the tools that establish a foundation for governance in Azure, which can be used to accelerate all five disciplines. These tools will aid in ensuring that the requirements of each discipline is consistently applied, audited, &amp; enforced.</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49" marR="0" lvl="0" indent="0" algn="l" defTabSz="9314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F558CAF-ED4A-48B5-B365-EB5B674553D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567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2F75EA55-DF6A-4AB3-99F3-BC31D55C9F0C}" type="slidenum">
              <a:rPr lang="en-ZA" smtClean="0"/>
              <a:t>8</a:t>
            </a:fld>
            <a:endParaRPr lang="en-ZA"/>
          </a:p>
        </p:txBody>
      </p:sp>
    </p:spTree>
    <p:extLst>
      <p:ext uri="{BB962C8B-B14F-4D97-AF65-F5344CB8AC3E}">
        <p14:creationId xmlns:p14="http://schemas.microsoft.com/office/powerpoint/2010/main" val="124362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3387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3/27/2020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8983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69C9E-0AE8-4FF9-9512-21F434F5F0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E5E822D1-2184-4862-B65E-410BCFF8DF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6B1C82B9-0097-46C3-8643-34EF184044B3}"/>
              </a:ext>
            </a:extLst>
          </p:cNvPr>
          <p:cNvSpPr>
            <a:spLocks noGrp="1"/>
          </p:cNvSpPr>
          <p:nvPr>
            <p:ph type="dt" sz="half" idx="10"/>
          </p:nvPr>
        </p:nvSpPr>
        <p:spPr/>
        <p:txBody>
          <a:bodyPr/>
          <a:lstStyle/>
          <a:p>
            <a:fld id="{48A87A34-81AB-432B-8DAE-1953F412C126}" type="datetimeFigureOut">
              <a:rPr lang="en-US" smtClean="0"/>
              <a:t>3/27/2020</a:t>
            </a:fld>
            <a:endParaRPr lang="en-US" dirty="0"/>
          </a:p>
        </p:txBody>
      </p:sp>
      <p:sp>
        <p:nvSpPr>
          <p:cNvPr id="5" name="Footer Placeholder 4">
            <a:extLst>
              <a:ext uri="{FF2B5EF4-FFF2-40B4-BE49-F238E27FC236}">
                <a16:creationId xmlns:a16="http://schemas.microsoft.com/office/drawing/2014/main" id="{D4DBACBA-C711-4844-AEC3-C69470A4A2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B59AACC-3119-4899-857C-A311AF4561C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871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02083-516D-4C86-9528-1174FAF2A52C}"/>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70B5DFD-0567-4F1A-A356-4DA58B0B64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0C60ED2-59FB-4C03-A116-6EF341E7585D}"/>
              </a:ext>
            </a:extLst>
          </p:cNvPr>
          <p:cNvSpPr>
            <a:spLocks noGrp="1"/>
          </p:cNvSpPr>
          <p:nvPr>
            <p:ph type="dt" sz="half" idx="10"/>
          </p:nvPr>
        </p:nvSpPr>
        <p:spPr/>
        <p:txBody>
          <a:bodyPr/>
          <a:lstStyle/>
          <a:p>
            <a:fld id="{48A87A34-81AB-432B-8DAE-1953F412C126}" type="datetimeFigureOut">
              <a:rPr lang="en-US" smtClean="0"/>
              <a:pPr/>
              <a:t>3/27/2020</a:t>
            </a:fld>
            <a:endParaRPr lang="en-US" dirty="0"/>
          </a:p>
        </p:txBody>
      </p:sp>
      <p:sp>
        <p:nvSpPr>
          <p:cNvPr id="5" name="Footer Placeholder 4">
            <a:extLst>
              <a:ext uri="{FF2B5EF4-FFF2-40B4-BE49-F238E27FC236}">
                <a16:creationId xmlns:a16="http://schemas.microsoft.com/office/drawing/2014/main" id="{2C50EA53-1C15-4190-8C1C-AD7ACEA97FB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899D538-3BEF-4B0B-A01D-2859E9631DF5}"/>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85913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8832F0-5EA4-40E4-9731-65C8D94702B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7A0989A-E0F8-406D-B27A-2E5D0FD476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492924E9-298C-455A-95D0-4F98C210BC1B}"/>
              </a:ext>
            </a:extLst>
          </p:cNvPr>
          <p:cNvSpPr>
            <a:spLocks noGrp="1"/>
          </p:cNvSpPr>
          <p:nvPr>
            <p:ph type="dt" sz="half" idx="10"/>
          </p:nvPr>
        </p:nvSpPr>
        <p:spPr/>
        <p:txBody>
          <a:bodyPr/>
          <a:lstStyle/>
          <a:p>
            <a:fld id="{48A87A34-81AB-432B-8DAE-1953F412C126}" type="datetimeFigureOut">
              <a:rPr lang="en-US" smtClean="0"/>
              <a:pPr/>
              <a:t>3/27/2020</a:t>
            </a:fld>
            <a:endParaRPr lang="en-US" dirty="0"/>
          </a:p>
        </p:txBody>
      </p:sp>
      <p:sp>
        <p:nvSpPr>
          <p:cNvPr id="5" name="Footer Placeholder 4">
            <a:extLst>
              <a:ext uri="{FF2B5EF4-FFF2-40B4-BE49-F238E27FC236}">
                <a16:creationId xmlns:a16="http://schemas.microsoft.com/office/drawing/2014/main" id="{6439EB60-E6F1-4FAF-A6BA-74C04925C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1AB1294-970F-421C-926E-836E20294AD4}"/>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99734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7378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7432572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9438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6" name="TextBox 5">
            <a:extLst>
              <a:ext uri="{FF2B5EF4-FFF2-40B4-BE49-F238E27FC236}">
                <a16:creationId xmlns:a16="http://schemas.microsoft.com/office/drawing/2014/main" id="{7C83ADC0-B754-4FE1-8C8F-9FF2A5CFEAF0}"/>
              </a:ext>
            </a:extLst>
          </p:cNvPr>
          <p:cNvSpPr txBox="1"/>
          <p:nvPr userDrawn="1"/>
        </p:nvSpPr>
        <p:spPr>
          <a:xfrm>
            <a:off x="361837" y="6178602"/>
            <a:ext cx="7233415" cy="271592"/>
          </a:xfrm>
          <a:prstGeom prst="rect">
            <a:avLst/>
          </a:prstGeom>
          <a:noFill/>
        </p:spPr>
        <p:txBody>
          <a:bodyPr wrap="square" rtlCol="0">
            <a:spAutoFit/>
          </a:bodyPr>
          <a:lstStyle/>
          <a:p>
            <a:r>
              <a:rPr lang="en-US" sz="1176">
                <a:gradFill>
                  <a:gsLst>
                    <a:gs pos="0">
                      <a:schemeClr val="tx2"/>
                    </a:gs>
                    <a:gs pos="100000">
                      <a:schemeClr val="tx2"/>
                    </a:gs>
                  </a:gsLst>
                  <a:lin ang="5400000" scaled="1"/>
                </a:gradFill>
              </a:rPr>
              <a:t>azure.com/</a:t>
            </a:r>
            <a:r>
              <a:rPr lang="en-US" sz="1176" err="1">
                <a:gradFill>
                  <a:gsLst>
                    <a:gs pos="0">
                      <a:schemeClr val="tx2"/>
                    </a:gs>
                    <a:gs pos="100000">
                      <a:schemeClr val="tx2"/>
                    </a:gs>
                  </a:gsLst>
                  <a:lin ang="5400000" scaled="1"/>
                </a:gradFill>
              </a:rPr>
              <a:t>cloudadoptionframework</a:t>
            </a:r>
            <a:endParaRPr lang="en-US" sz="1176">
              <a:gradFill>
                <a:gsLst>
                  <a:gs pos="0">
                    <a:schemeClr val="tx2"/>
                  </a:gs>
                  <a:gs pos="100000">
                    <a:schemeClr val="tx2"/>
                  </a:gs>
                </a:gsLst>
                <a:lin ang="5400000" scaled="1"/>
              </a:gradFill>
            </a:endParaRPr>
          </a:p>
        </p:txBody>
      </p:sp>
      <p:sp>
        <p:nvSpPr>
          <p:cNvPr id="8" name="Rectangle 7">
            <a:extLst>
              <a:ext uri="{FF2B5EF4-FFF2-40B4-BE49-F238E27FC236}">
                <a16:creationId xmlns:a16="http://schemas.microsoft.com/office/drawing/2014/main" id="{4F01F1C2-11EF-4C76-85D8-95D461489EA8}"/>
              </a:ext>
            </a:extLst>
          </p:cNvPr>
          <p:cNvSpPr/>
          <p:nvPr userDrawn="1"/>
        </p:nvSpPr>
        <p:spPr>
          <a:xfrm>
            <a:off x="361837" y="6450194"/>
            <a:ext cx="11400626" cy="19615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mn-lt"/>
                <a:ea typeface="+mn-ea"/>
                <a:cs typeface="+mn-cs"/>
              </a:rPr>
              <a:t>© Microsoft Corporation                                                                                  								                                Azure </a:t>
            </a:r>
          </a:p>
        </p:txBody>
      </p:sp>
    </p:spTree>
    <p:extLst>
      <p:ext uri="{BB962C8B-B14F-4D97-AF65-F5344CB8AC3E}">
        <p14:creationId xmlns:p14="http://schemas.microsoft.com/office/powerpoint/2010/main" val="145874908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86741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1A83-50BD-42ED-93C2-E4EE5FB1A2B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DC5B1DB-93C3-43A3-87E8-AB0E424E18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18F6FAC-0436-4706-9F97-FE1FC84172E7}"/>
              </a:ext>
            </a:extLst>
          </p:cNvPr>
          <p:cNvSpPr>
            <a:spLocks noGrp="1"/>
          </p:cNvSpPr>
          <p:nvPr>
            <p:ph type="dt" sz="half" idx="10"/>
          </p:nvPr>
        </p:nvSpPr>
        <p:spPr/>
        <p:txBody>
          <a:bodyPr/>
          <a:lstStyle/>
          <a:p>
            <a:fld id="{48A87A34-81AB-432B-8DAE-1953F412C126}" type="datetimeFigureOut">
              <a:rPr lang="en-US" smtClean="0"/>
              <a:pPr/>
              <a:t>3/27/2020</a:t>
            </a:fld>
            <a:endParaRPr lang="en-US" dirty="0"/>
          </a:p>
        </p:txBody>
      </p:sp>
      <p:sp>
        <p:nvSpPr>
          <p:cNvPr id="5" name="Footer Placeholder 4">
            <a:extLst>
              <a:ext uri="{FF2B5EF4-FFF2-40B4-BE49-F238E27FC236}">
                <a16:creationId xmlns:a16="http://schemas.microsoft.com/office/drawing/2014/main" id="{5FDF29B8-2C83-417A-A767-24384C162BF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00E2FA5-41E6-4183-88AE-DB69A2C21D3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0257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B3DC3-3510-42B9-A9E3-D66C46E5FA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15DFEAFB-DD10-4F7D-9A91-929570DC6D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3FB12B-0BD4-4F19-8C5A-6242A709CB01}"/>
              </a:ext>
            </a:extLst>
          </p:cNvPr>
          <p:cNvSpPr>
            <a:spLocks noGrp="1"/>
          </p:cNvSpPr>
          <p:nvPr>
            <p:ph type="dt" sz="half" idx="10"/>
          </p:nvPr>
        </p:nvSpPr>
        <p:spPr/>
        <p:txBody>
          <a:bodyPr/>
          <a:lstStyle/>
          <a:p>
            <a:fld id="{48A87A34-81AB-432B-8DAE-1953F412C126}" type="datetimeFigureOut">
              <a:rPr lang="en-US" smtClean="0"/>
              <a:t>3/27/2020</a:t>
            </a:fld>
            <a:endParaRPr lang="en-US" dirty="0"/>
          </a:p>
        </p:txBody>
      </p:sp>
      <p:sp>
        <p:nvSpPr>
          <p:cNvPr id="5" name="Footer Placeholder 4">
            <a:extLst>
              <a:ext uri="{FF2B5EF4-FFF2-40B4-BE49-F238E27FC236}">
                <a16:creationId xmlns:a16="http://schemas.microsoft.com/office/drawing/2014/main" id="{E0C8B492-0D86-4764-97D5-163D33A306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BFA064D-135D-49E5-A7D9-770BA090C04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94756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DE1B-6D5D-4586-9614-3E3AC7C35D9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61E602EA-469E-4BE2-911D-118373CC06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C1C10C96-FDA8-4B27-B562-C0577DB263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DEB2E1E2-9AB0-4005-9047-84803D5BEF52}"/>
              </a:ext>
            </a:extLst>
          </p:cNvPr>
          <p:cNvSpPr>
            <a:spLocks noGrp="1"/>
          </p:cNvSpPr>
          <p:nvPr>
            <p:ph type="dt" sz="half" idx="10"/>
          </p:nvPr>
        </p:nvSpPr>
        <p:spPr/>
        <p:txBody>
          <a:bodyPr/>
          <a:lstStyle/>
          <a:p>
            <a:fld id="{48A87A34-81AB-432B-8DAE-1953F412C126}" type="datetimeFigureOut">
              <a:rPr lang="en-US" smtClean="0"/>
              <a:pPr/>
              <a:t>3/27/2020</a:t>
            </a:fld>
            <a:endParaRPr lang="en-US" dirty="0"/>
          </a:p>
        </p:txBody>
      </p:sp>
      <p:sp>
        <p:nvSpPr>
          <p:cNvPr id="6" name="Footer Placeholder 5">
            <a:extLst>
              <a:ext uri="{FF2B5EF4-FFF2-40B4-BE49-F238E27FC236}">
                <a16:creationId xmlns:a16="http://schemas.microsoft.com/office/drawing/2014/main" id="{FE394EF7-D33F-4FE4-9F4A-19B4BA69919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3560F71-962B-4E8C-9088-F0A9BCC79D6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47551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A940-AA6A-4056-80F0-EC2388A4A3F6}"/>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23A3B19-1BBE-4450-8F85-2B4CBFBEA9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4CC3A9-408F-4D2E-91CE-B6C6056A29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B5003FC2-0C11-40FB-82DD-4FBA4A2E19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3D0B11-2783-4452-93B0-8C3CD068CE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6A891014-AB03-47E6-B484-0AA6D440C59E}"/>
              </a:ext>
            </a:extLst>
          </p:cNvPr>
          <p:cNvSpPr>
            <a:spLocks noGrp="1"/>
          </p:cNvSpPr>
          <p:nvPr>
            <p:ph type="dt" sz="half" idx="10"/>
          </p:nvPr>
        </p:nvSpPr>
        <p:spPr/>
        <p:txBody>
          <a:bodyPr/>
          <a:lstStyle/>
          <a:p>
            <a:fld id="{48A87A34-81AB-432B-8DAE-1953F412C126}" type="datetimeFigureOut">
              <a:rPr lang="en-US" smtClean="0"/>
              <a:pPr/>
              <a:t>3/27/2020</a:t>
            </a:fld>
            <a:endParaRPr lang="en-US" dirty="0"/>
          </a:p>
        </p:txBody>
      </p:sp>
      <p:sp>
        <p:nvSpPr>
          <p:cNvPr id="8" name="Footer Placeholder 7">
            <a:extLst>
              <a:ext uri="{FF2B5EF4-FFF2-40B4-BE49-F238E27FC236}">
                <a16:creationId xmlns:a16="http://schemas.microsoft.com/office/drawing/2014/main" id="{31051B98-64C2-4FAB-8908-63BD73F9504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77CC354-376C-4FF2-A053-AD8E0C4B149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71797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870BC-1B16-4DAF-90EE-9DEF84029922}"/>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42FB65F7-07FF-4F87-B1AD-E103C1919047}"/>
              </a:ext>
            </a:extLst>
          </p:cNvPr>
          <p:cNvSpPr>
            <a:spLocks noGrp="1"/>
          </p:cNvSpPr>
          <p:nvPr>
            <p:ph type="dt" sz="half" idx="10"/>
          </p:nvPr>
        </p:nvSpPr>
        <p:spPr/>
        <p:txBody>
          <a:bodyPr/>
          <a:lstStyle/>
          <a:p>
            <a:fld id="{48A87A34-81AB-432B-8DAE-1953F412C126}" type="datetimeFigureOut">
              <a:rPr lang="en-US" smtClean="0"/>
              <a:t>3/27/2020</a:t>
            </a:fld>
            <a:endParaRPr lang="en-US" dirty="0"/>
          </a:p>
        </p:txBody>
      </p:sp>
      <p:sp>
        <p:nvSpPr>
          <p:cNvPr id="4" name="Footer Placeholder 3">
            <a:extLst>
              <a:ext uri="{FF2B5EF4-FFF2-40B4-BE49-F238E27FC236}">
                <a16:creationId xmlns:a16="http://schemas.microsoft.com/office/drawing/2014/main" id="{26BE5632-E3AF-4816-9AF9-953F6963B97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2EDAA1B-2A61-4795-90A3-A64938BFEAC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7182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0EBBBF-E0E2-4E84-8F84-CA54CDD23E47}"/>
              </a:ext>
            </a:extLst>
          </p:cNvPr>
          <p:cNvSpPr>
            <a:spLocks noGrp="1"/>
          </p:cNvSpPr>
          <p:nvPr>
            <p:ph type="dt" sz="half" idx="10"/>
          </p:nvPr>
        </p:nvSpPr>
        <p:spPr/>
        <p:txBody>
          <a:bodyPr/>
          <a:lstStyle/>
          <a:p>
            <a:fld id="{48A87A34-81AB-432B-8DAE-1953F412C126}" type="datetimeFigureOut">
              <a:rPr lang="en-US" smtClean="0"/>
              <a:t>3/27/2020</a:t>
            </a:fld>
            <a:endParaRPr lang="en-US" dirty="0"/>
          </a:p>
        </p:txBody>
      </p:sp>
      <p:sp>
        <p:nvSpPr>
          <p:cNvPr id="3" name="Footer Placeholder 2">
            <a:extLst>
              <a:ext uri="{FF2B5EF4-FFF2-40B4-BE49-F238E27FC236}">
                <a16:creationId xmlns:a16="http://schemas.microsoft.com/office/drawing/2014/main" id="{B38E5B19-D57A-4FEC-B8C4-DE523E48F94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37B0216-1B2D-4446-A973-AB5BCA6DD36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772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573E-7C13-4973-B864-398E034B1B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10FECAA9-2F2B-48E1-9578-F4A43D808E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1918D08B-6D7A-4476-B6D0-0D4083E899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4EEAD-A026-46E8-BBC0-8DC5FAF54396}"/>
              </a:ext>
            </a:extLst>
          </p:cNvPr>
          <p:cNvSpPr>
            <a:spLocks noGrp="1"/>
          </p:cNvSpPr>
          <p:nvPr>
            <p:ph type="dt" sz="half" idx="10"/>
          </p:nvPr>
        </p:nvSpPr>
        <p:spPr/>
        <p:txBody>
          <a:bodyPr/>
          <a:lstStyle/>
          <a:p>
            <a:fld id="{48A87A34-81AB-432B-8DAE-1953F412C126}" type="datetimeFigureOut">
              <a:rPr lang="en-US" smtClean="0"/>
              <a:pPr/>
              <a:t>3/27/2020</a:t>
            </a:fld>
            <a:endParaRPr lang="en-US" dirty="0"/>
          </a:p>
        </p:txBody>
      </p:sp>
      <p:sp>
        <p:nvSpPr>
          <p:cNvPr id="6" name="Footer Placeholder 5">
            <a:extLst>
              <a:ext uri="{FF2B5EF4-FFF2-40B4-BE49-F238E27FC236}">
                <a16:creationId xmlns:a16="http://schemas.microsoft.com/office/drawing/2014/main" id="{97AE7649-075F-45D7-A369-4EE8DE9B4CB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4FB717C-736A-45BF-B4F5-042B751B941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62604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2D5A6-FA1B-4C17-9681-1DAAAE40C1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295447B3-8A29-4A58-BE4C-D6DCCD75F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C409E9AF-8682-484C-AE8B-932C47D634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BFF140-6156-4DDF-9588-81C4D12CCABB}"/>
              </a:ext>
            </a:extLst>
          </p:cNvPr>
          <p:cNvSpPr>
            <a:spLocks noGrp="1"/>
          </p:cNvSpPr>
          <p:nvPr>
            <p:ph type="dt" sz="half" idx="10"/>
          </p:nvPr>
        </p:nvSpPr>
        <p:spPr/>
        <p:txBody>
          <a:bodyPr/>
          <a:lstStyle/>
          <a:p>
            <a:fld id="{48A87A34-81AB-432B-8DAE-1953F412C126}" type="datetimeFigureOut">
              <a:rPr lang="en-US" smtClean="0"/>
              <a:t>3/27/2020</a:t>
            </a:fld>
            <a:endParaRPr lang="en-US" dirty="0"/>
          </a:p>
        </p:txBody>
      </p:sp>
      <p:sp>
        <p:nvSpPr>
          <p:cNvPr id="6" name="Footer Placeholder 5">
            <a:extLst>
              <a:ext uri="{FF2B5EF4-FFF2-40B4-BE49-F238E27FC236}">
                <a16:creationId xmlns:a16="http://schemas.microsoft.com/office/drawing/2014/main" id="{C5B00C2E-DA6C-4919-9ACC-099C8F9E830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E6EF926-EA59-43C6-8176-92C5EE93E6E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3979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168681-98D5-4B23-A182-7407C4F262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FC67D33-79ED-45E8-B37B-C3E9A0F04B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F93BD97-C0C0-4AB3-A04C-405497C04A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3/27/2020</a:t>
            </a:fld>
            <a:endParaRPr lang="en-US" dirty="0"/>
          </a:p>
        </p:txBody>
      </p:sp>
      <p:sp>
        <p:nvSpPr>
          <p:cNvPr id="5" name="Footer Placeholder 4">
            <a:extLst>
              <a:ext uri="{FF2B5EF4-FFF2-40B4-BE49-F238E27FC236}">
                <a16:creationId xmlns:a16="http://schemas.microsoft.com/office/drawing/2014/main" id="{C548F293-59A3-4CFC-9D87-23A665A626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3200815-DB62-4199-9F8D-7897C31489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326794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5.xml"/><Relationship Id="rId4" Type="http://schemas.openxmlformats.org/officeDocument/2006/relationships/hyperlink" Target="https://cafbaselin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Azure/azure-policy/"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2BE98-1034-4CB4-83C0-FBDAB9EF0DA5}"/>
              </a:ext>
            </a:extLst>
          </p:cNvPr>
          <p:cNvSpPr>
            <a:spLocks noGrp="1"/>
          </p:cNvSpPr>
          <p:nvPr>
            <p:ph type="ctrTitle"/>
          </p:nvPr>
        </p:nvSpPr>
        <p:spPr>
          <a:xfrm>
            <a:off x="913775" y="1343377"/>
            <a:ext cx="4860492" cy="3930297"/>
          </a:xfrm>
        </p:spPr>
        <p:txBody>
          <a:bodyPr anchor="ctr">
            <a:normAutofit/>
          </a:bodyPr>
          <a:lstStyle/>
          <a:p>
            <a:pPr algn="l"/>
            <a:r>
              <a:rPr lang="en-US"/>
              <a:t>Governance</a:t>
            </a:r>
            <a:endParaRPr lang="en-ZA" dirty="0"/>
          </a:p>
        </p:txBody>
      </p:sp>
      <p:sp>
        <p:nvSpPr>
          <p:cNvPr id="3" name="Subtitle 2">
            <a:extLst>
              <a:ext uri="{FF2B5EF4-FFF2-40B4-BE49-F238E27FC236}">
                <a16:creationId xmlns:a16="http://schemas.microsoft.com/office/drawing/2014/main" id="{60ED62DD-77D8-4D98-99F9-451D7DD9AA3C}"/>
              </a:ext>
            </a:extLst>
          </p:cNvPr>
          <p:cNvSpPr>
            <a:spLocks noGrp="1"/>
          </p:cNvSpPr>
          <p:nvPr>
            <p:ph type="subTitle" idx="1"/>
          </p:nvPr>
        </p:nvSpPr>
        <p:spPr>
          <a:xfrm>
            <a:off x="6578175" y="1343377"/>
            <a:ext cx="4860493" cy="3930297"/>
          </a:xfrm>
        </p:spPr>
        <p:txBody>
          <a:bodyPr anchor="ctr">
            <a:normAutofit/>
          </a:bodyPr>
          <a:lstStyle/>
          <a:p>
            <a:pPr algn="l"/>
            <a:r>
              <a:rPr lang="en-US" sz="3600">
                <a:solidFill>
                  <a:schemeClr val="tx1"/>
                </a:solidFill>
              </a:rPr>
              <a:t>Microsoft Cloud Adoption Framework</a:t>
            </a:r>
            <a:endParaRPr lang="en-ZA" sz="3600" dirty="0">
              <a:solidFill>
                <a:schemeClr val="tx1"/>
              </a:solidFill>
            </a:endParaRPr>
          </a:p>
        </p:txBody>
      </p:sp>
    </p:spTree>
    <p:extLst>
      <p:ext uri="{BB962C8B-B14F-4D97-AF65-F5344CB8AC3E}">
        <p14:creationId xmlns:p14="http://schemas.microsoft.com/office/powerpoint/2010/main" val="24259763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2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6099048"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27925-2F03-4297-A044-F885D30091D1}"/>
              </a:ext>
            </a:extLst>
          </p:cNvPr>
          <p:cNvSpPr>
            <a:spLocks noGrp="1"/>
          </p:cNvSpPr>
          <p:nvPr>
            <p:ph type="ctrTitle"/>
          </p:nvPr>
        </p:nvSpPr>
        <p:spPr>
          <a:xfrm>
            <a:off x="1162498" y="655782"/>
            <a:ext cx="4284418" cy="1480199"/>
          </a:xfrm>
        </p:spPr>
        <p:txBody>
          <a:bodyPr anchor="t">
            <a:normAutofit/>
          </a:bodyPr>
          <a:lstStyle/>
          <a:p>
            <a:pPr algn="l"/>
            <a:r>
              <a:rPr lang="en-US" sz="4400">
                <a:solidFill>
                  <a:schemeClr val="bg1"/>
                </a:solidFill>
              </a:rPr>
              <a:t>Cloud Adoption Assessments</a:t>
            </a:r>
            <a:endParaRPr lang="en-ZA" sz="4400">
              <a:solidFill>
                <a:schemeClr val="bg1"/>
              </a:solidFill>
            </a:endParaRPr>
          </a:p>
        </p:txBody>
      </p:sp>
      <p:sp>
        <p:nvSpPr>
          <p:cNvPr id="45" name="Rectangle 3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9">
            <a:extLst>
              <a:ext uri="{FF2B5EF4-FFF2-40B4-BE49-F238E27FC236}">
                <a16:creationId xmlns:a16="http://schemas.microsoft.com/office/drawing/2014/main" id="{9A65CE08-595A-47EB-8F49-DA9786A0FE20}"/>
              </a:ext>
            </a:extLst>
          </p:cNvPr>
          <p:cNvSpPr>
            <a:spLocks noGrp="1"/>
          </p:cNvSpPr>
          <p:nvPr>
            <p:ph type="subTitle" idx="1"/>
          </p:nvPr>
        </p:nvSpPr>
        <p:spPr>
          <a:xfrm>
            <a:off x="6739466" y="851138"/>
            <a:ext cx="3966992" cy="1284843"/>
          </a:xfrm>
        </p:spPr>
        <p:txBody>
          <a:bodyPr anchor="t">
            <a:normAutofit/>
          </a:bodyPr>
          <a:lstStyle/>
          <a:p>
            <a:pPr algn="l"/>
            <a:r>
              <a:rPr lang="en-GB" sz="2000"/>
              <a:t>Organisations can evaluate their business strategies and receive curated guidance from Microsoft Assessments</a:t>
            </a:r>
            <a:endParaRPr lang="en-ZA" sz="2000"/>
          </a:p>
          <a:p>
            <a:pPr algn="l"/>
            <a:endParaRPr lang="en-ZA" sz="2000"/>
          </a:p>
        </p:txBody>
      </p:sp>
      <p:sp>
        <p:nvSpPr>
          <p:cNvPr id="46" name="Rectangle 33">
            <a:extLst>
              <a:ext uri="{FF2B5EF4-FFF2-40B4-BE49-F238E27FC236}">
                <a16:creationId xmlns:a16="http://schemas.microsoft.com/office/drawing/2014/main" id="{6832F003-FCA6-4CFB-A2EA-308F3AA25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7951"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B980AAD-7C9A-49FA-B1A4-1A22E67E1AF1}"/>
              </a:ext>
            </a:extLst>
          </p:cNvPr>
          <p:cNvPicPr>
            <a:picLocks noChangeAspect="1"/>
          </p:cNvPicPr>
          <p:nvPr/>
        </p:nvPicPr>
        <p:blipFill rotWithShape="1">
          <a:blip r:embed="rId2"/>
          <a:srcRect r="6670" b="1"/>
          <a:stretch/>
        </p:blipFill>
        <p:spPr>
          <a:xfrm>
            <a:off x="1152153" y="2322982"/>
            <a:ext cx="4946904" cy="1947672"/>
          </a:xfrm>
          <a:prstGeom prst="rect">
            <a:avLst/>
          </a:prstGeom>
        </p:spPr>
      </p:pic>
      <p:pic>
        <p:nvPicPr>
          <p:cNvPr id="8" name="Picture 7" descr="A close up of a screen&#10;&#10;Description automatically generated">
            <a:extLst>
              <a:ext uri="{FF2B5EF4-FFF2-40B4-BE49-F238E27FC236}">
                <a16:creationId xmlns:a16="http://schemas.microsoft.com/office/drawing/2014/main" id="{51B9E959-833F-4BA5-AED6-C7054E5A4E14}"/>
              </a:ext>
            </a:extLst>
          </p:cNvPr>
          <p:cNvPicPr>
            <a:picLocks noChangeAspect="1"/>
          </p:cNvPicPr>
          <p:nvPr/>
        </p:nvPicPr>
        <p:blipFill rotWithShape="1">
          <a:blip r:embed="rId3"/>
          <a:srcRect l="564" r="4478" b="-5"/>
          <a:stretch/>
        </p:blipFill>
        <p:spPr>
          <a:xfrm>
            <a:off x="1152153" y="4266860"/>
            <a:ext cx="4946904" cy="1947672"/>
          </a:xfrm>
          <a:prstGeom prst="rect">
            <a:avLst/>
          </a:prstGeom>
        </p:spPr>
      </p:pic>
      <p:pic>
        <p:nvPicPr>
          <p:cNvPr id="5" name="Picture 4" descr="A picture containing bird&#10;&#10;Description automatically generated">
            <a:extLst>
              <a:ext uri="{FF2B5EF4-FFF2-40B4-BE49-F238E27FC236}">
                <a16:creationId xmlns:a16="http://schemas.microsoft.com/office/drawing/2014/main" id="{263E3F2A-5C63-4783-8336-8D72856C2B83}"/>
              </a:ext>
            </a:extLst>
          </p:cNvPr>
          <p:cNvPicPr>
            <a:picLocks noChangeAspect="1"/>
          </p:cNvPicPr>
          <p:nvPr/>
        </p:nvPicPr>
        <p:blipFill rotWithShape="1">
          <a:blip r:embed="rId4"/>
          <a:srcRect r="6557" b="3"/>
          <a:stretch/>
        </p:blipFill>
        <p:spPr>
          <a:xfrm>
            <a:off x="6096000" y="2322982"/>
            <a:ext cx="4954492" cy="1947672"/>
          </a:xfrm>
          <a:prstGeom prst="rect">
            <a:avLst/>
          </a:prstGeom>
        </p:spPr>
      </p:pic>
      <p:pic>
        <p:nvPicPr>
          <p:cNvPr id="9" name="Picture 8">
            <a:extLst>
              <a:ext uri="{FF2B5EF4-FFF2-40B4-BE49-F238E27FC236}">
                <a16:creationId xmlns:a16="http://schemas.microsoft.com/office/drawing/2014/main" id="{6E2EA12B-C683-458C-BD66-89C4AE1B1255}"/>
              </a:ext>
            </a:extLst>
          </p:cNvPr>
          <p:cNvPicPr>
            <a:picLocks noChangeAspect="1"/>
          </p:cNvPicPr>
          <p:nvPr/>
        </p:nvPicPr>
        <p:blipFill rotWithShape="1">
          <a:blip r:embed="rId5"/>
          <a:srcRect r="1589" b="-1"/>
          <a:stretch/>
        </p:blipFill>
        <p:spPr>
          <a:xfrm>
            <a:off x="6096000" y="4266860"/>
            <a:ext cx="4954492" cy="1947672"/>
          </a:xfrm>
          <a:prstGeom prst="rect">
            <a:avLst/>
          </a:prstGeom>
        </p:spPr>
      </p:pic>
    </p:spTree>
    <p:extLst>
      <p:ext uri="{BB962C8B-B14F-4D97-AF65-F5344CB8AC3E}">
        <p14:creationId xmlns:p14="http://schemas.microsoft.com/office/powerpoint/2010/main" val="2014299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912D51A2-0724-4432-82B4-3952A604FB10}"/>
              </a:ext>
            </a:extLst>
          </p:cNvPr>
          <p:cNvSpPr txBox="1">
            <a:spLocks/>
          </p:cNvSpPr>
          <p:nvPr/>
        </p:nvSpPr>
        <p:spPr>
          <a:xfrm>
            <a:off x="249106" y="306866"/>
            <a:ext cx="3296299" cy="1988867"/>
          </a:xfrm>
          <a:prstGeom prst="rect">
            <a:avLst/>
          </a:prstGeom>
        </p:spPr>
        <p:txBody>
          <a:bodyPr vert="horz" wrap="square" lIns="143446" tIns="89654" rIns="143446" bIns="89654" rtlCol="0" anchor="t">
            <a:noAutofit/>
          </a:bodyPr>
          <a:lstStyle>
            <a:lvl1pPr algn="l" defTabSz="93247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pPr defTabSz="914287"/>
            <a:r>
              <a:rPr lang="en-US" sz="4118" spc="-100">
                <a:solidFill>
                  <a:srgbClr val="353535"/>
                </a:solidFill>
                <a:latin typeface="Segoe UI Light"/>
              </a:rPr>
              <a:t>Evaluating current state</a:t>
            </a:r>
          </a:p>
        </p:txBody>
      </p:sp>
      <p:pic>
        <p:nvPicPr>
          <p:cNvPr id="4" name="Picture 3">
            <a:extLst>
              <a:ext uri="{FF2B5EF4-FFF2-40B4-BE49-F238E27FC236}">
                <a16:creationId xmlns:a16="http://schemas.microsoft.com/office/drawing/2014/main" id="{CC913502-67EF-45A1-9724-8DC8B5BA8D13}"/>
              </a:ext>
            </a:extLst>
          </p:cNvPr>
          <p:cNvPicPr>
            <a:picLocks noChangeAspect="1"/>
          </p:cNvPicPr>
          <p:nvPr/>
        </p:nvPicPr>
        <p:blipFill>
          <a:blip r:embed="rId2"/>
          <a:stretch>
            <a:fillRect/>
          </a:stretch>
        </p:blipFill>
        <p:spPr>
          <a:xfrm>
            <a:off x="3545404" y="49"/>
            <a:ext cx="8646596" cy="305229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61367E2-20BD-4B71-A8BF-40A244CB7FEE}"/>
              </a:ext>
            </a:extLst>
          </p:cNvPr>
          <p:cNvPicPr>
            <a:picLocks noChangeAspect="1"/>
          </p:cNvPicPr>
          <p:nvPr/>
        </p:nvPicPr>
        <p:blipFill>
          <a:blip r:embed="rId3"/>
          <a:stretch>
            <a:fillRect/>
          </a:stretch>
        </p:blipFill>
        <p:spPr>
          <a:xfrm>
            <a:off x="95087" y="3047660"/>
            <a:ext cx="7614217" cy="3694645"/>
          </a:xfrm>
          <a:prstGeom prst="rect">
            <a:avLst/>
          </a:prstGeom>
          <a:ln>
            <a:noFill/>
          </a:ln>
          <a:effectLst>
            <a:outerShdw blurRad="292100" dist="139700" dir="2700000" algn="tl" rotWithShape="0">
              <a:srgbClr val="333333">
                <a:alpha val="65000"/>
              </a:srgbClr>
            </a:outerShdw>
          </a:effectLst>
        </p:spPr>
      </p:pic>
      <p:sp>
        <p:nvSpPr>
          <p:cNvPr id="6" name="Callout: Bent Line 5">
            <a:extLst>
              <a:ext uri="{FF2B5EF4-FFF2-40B4-BE49-F238E27FC236}">
                <a16:creationId xmlns:a16="http://schemas.microsoft.com/office/drawing/2014/main" id="{26315CFE-6FCF-42EA-A519-F90A76081E64}"/>
              </a:ext>
            </a:extLst>
          </p:cNvPr>
          <p:cNvSpPr/>
          <p:nvPr/>
        </p:nvSpPr>
        <p:spPr bwMode="auto">
          <a:xfrm>
            <a:off x="9040103" y="3633785"/>
            <a:ext cx="2329644" cy="978008"/>
          </a:xfrm>
          <a:prstGeom prst="borderCallout2">
            <a:avLst>
              <a:gd name="adj1" fmla="val 18750"/>
              <a:gd name="adj2" fmla="val -8333"/>
              <a:gd name="adj3" fmla="val 18750"/>
              <a:gd name="adj4" fmla="val -16667"/>
              <a:gd name="adj5" fmla="val 15702"/>
              <a:gd name="adj6" fmla="val -185850"/>
            </a:avLst>
          </a:prstGeom>
          <a:solidFill>
            <a:schemeClr val="bg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rgbClr val="353535"/>
                </a:solidFill>
                <a:latin typeface="Segoe UI Semilight"/>
                <a:ea typeface="Segoe UI" pitchFamily="34" charset="0"/>
                <a:cs typeface="Segoe UI" pitchFamily="34" charset="0"/>
              </a:rPr>
              <a:t>Security management appears to be an important area to focus for this customer</a:t>
            </a:r>
          </a:p>
        </p:txBody>
      </p:sp>
    </p:spTree>
    <p:extLst>
      <p:ext uri="{BB962C8B-B14F-4D97-AF65-F5344CB8AC3E}">
        <p14:creationId xmlns:p14="http://schemas.microsoft.com/office/powerpoint/2010/main" val="1769050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3D0423-7F07-44BC-A5EB-F3058871C6D8}"/>
              </a:ext>
            </a:extLst>
          </p:cNvPr>
          <p:cNvGrpSpPr/>
          <p:nvPr/>
        </p:nvGrpSpPr>
        <p:grpSpPr>
          <a:xfrm>
            <a:off x="5317686" y="620827"/>
            <a:ext cx="6791990" cy="5233314"/>
            <a:chOff x="5424316" y="632779"/>
            <a:chExt cx="6928184" cy="5338253"/>
          </a:xfrm>
        </p:grpSpPr>
        <p:pic>
          <p:nvPicPr>
            <p:cNvPr id="8" name="Picture 7" descr="A screen shot of a computer&#10;&#10;Description automatically generated">
              <a:extLst>
                <a:ext uri="{FF2B5EF4-FFF2-40B4-BE49-F238E27FC236}">
                  <a16:creationId xmlns:a16="http://schemas.microsoft.com/office/drawing/2014/main" id="{39751F88-AF2D-4CC9-BF90-D12F0FD3992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424316" y="632779"/>
              <a:ext cx="6928184" cy="5338253"/>
            </a:xfrm>
            <a:prstGeom prst="rect">
              <a:avLst/>
            </a:prstGeom>
          </p:spPr>
        </p:pic>
        <p:pic>
          <p:nvPicPr>
            <p:cNvPr id="5" name="Picture 4" descr="Screenshot">
              <a:extLst>
                <a:ext uri="{FF2B5EF4-FFF2-40B4-BE49-F238E27FC236}">
                  <a16:creationId xmlns:a16="http://schemas.microsoft.com/office/drawing/2014/main" id="{35423A21-54AE-4096-9643-CAA8D1DE3805}"/>
                </a:ext>
              </a:extLst>
            </p:cNvPr>
            <p:cNvPicPr>
              <a:picLocks noChangeAspect="1"/>
            </p:cNvPicPr>
            <p:nvPr/>
          </p:nvPicPr>
          <p:blipFill>
            <a:blip r:embed="rId3"/>
            <a:stretch>
              <a:fillRect/>
            </a:stretch>
          </p:blipFill>
          <p:spPr>
            <a:xfrm>
              <a:off x="6002954" y="1041462"/>
              <a:ext cx="5652795" cy="3603244"/>
            </a:xfrm>
            <a:prstGeom prst="rect">
              <a:avLst/>
            </a:prstGeom>
            <a:effectLst>
              <a:innerShdw blurRad="139700">
                <a:prstClr val="black">
                  <a:alpha val="25000"/>
                </a:prstClr>
              </a:innerShdw>
            </a:effectLst>
          </p:spPr>
        </p:pic>
      </p:grpSp>
      <p:sp>
        <p:nvSpPr>
          <p:cNvPr id="4" name="Title 3">
            <a:extLst>
              <a:ext uri="{FF2B5EF4-FFF2-40B4-BE49-F238E27FC236}">
                <a16:creationId xmlns:a16="http://schemas.microsoft.com/office/drawing/2014/main" id="{CFAF3CCC-98CF-4A1C-8832-0FD7E5ED9049}"/>
              </a:ext>
            </a:extLst>
          </p:cNvPr>
          <p:cNvSpPr>
            <a:spLocks noGrp="1"/>
          </p:cNvSpPr>
          <p:nvPr>
            <p:ph type="title"/>
          </p:nvPr>
        </p:nvSpPr>
        <p:spPr>
          <a:xfrm>
            <a:off x="369561" y="1579618"/>
            <a:ext cx="4948125" cy="2011509"/>
          </a:xfrm>
        </p:spPr>
        <p:txBody>
          <a:bodyPr/>
          <a:lstStyle/>
          <a:p>
            <a:r>
              <a:rPr lang="en-US" dirty="0">
                <a:gradFill>
                  <a:gsLst>
                    <a:gs pos="0">
                      <a:schemeClr val="tx1"/>
                    </a:gs>
                    <a:gs pos="100000">
                      <a:schemeClr val="tx1"/>
                    </a:gs>
                  </a:gsLst>
                  <a:lin ang="5400000" scaled="0"/>
                </a:gradFill>
              </a:rPr>
              <a:t>Understand your current state and prepare for your</a:t>
            </a:r>
            <a:br>
              <a:rPr lang="en-US" dirty="0">
                <a:gradFill>
                  <a:gsLst>
                    <a:gs pos="0">
                      <a:schemeClr val="tx1"/>
                    </a:gs>
                    <a:gs pos="100000">
                      <a:schemeClr val="tx1"/>
                    </a:gs>
                  </a:gsLst>
                  <a:lin ang="5400000" scaled="0"/>
                </a:gradFill>
              </a:rPr>
            </a:br>
            <a:r>
              <a:rPr lang="en-US" dirty="0">
                <a:gradFill>
                  <a:gsLst>
                    <a:gs pos="0">
                      <a:schemeClr val="tx2"/>
                    </a:gs>
                    <a:gs pos="100000">
                      <a:schemeClr val="tx2"/>
                    </a:gs>
                  </a:gsLst>
                  <a:lin ang="5400000" scaled="0"/>
                </a:gradFill>
              </a:rPr>
              <a:t>cloud journey </a:t>
            </a:r>
            <a:r>
              <a:rPr lang="en-US" dirty="0">
                <a:gradFill>
                  <a:gsLst>
                    <a:gs pos="0">
                      <a:schemeClr val="tx1"/>
                    </a:gs>
                    <a:gs pos="100000">
                      <a:schemeClr val="tx1"/>
                    </a:gs>
                  </a:gsLst>
                  <a:lin ang="5400000" scaled="0"/>
                </a:gradFill>
              </a:rPr>
              <a:t>using</a:t>
            </a:r>
            <a:br>
              <a:rPr lang="en-US" dirty="0">
                <a:gradFill>
                  <a:gsLst>
                    <a:gs pos="0">
                      <a:schemeClr val="tx1"/>
                    </a:gs>
                    <a:gs pos="100000">
                      <a:schemeClr val="tx1"/>
                    </a:gs>
                  </a:gsLst>
                  <a:lin ang="5400000" scaled="0"/>
                </a:gradFill>
              </a:rPr>
            </a:br>
            <a:br>
              <a:rPr lang="en-US" dirty="0">
                <a:gradFill>
                  <a:gsLst>
                    <a:gs pos="0">
                      <a:schemeClr val="tx1"/>
                    </a:gs>
                    <a:gs pos="100000">
                      <a:schemeClr val="tx1"/>
                    </a:gs>
                  </a:gsLst>
                  <a:lin ang="5400000" scaled="0"/>
                </a:gradFill>
              </a:rPr>
            </a:br>
            <a:endParaRPr lang="en-US" dirty="0">
              <a:gradFill>
                <a:gsLst>
                  <a:gs pos="0">
                    <a:schemeClr val="tx1"/>
                  </a:gs>
                  <a:gs pos="100000">
                    <a:schemeClr val="tx1"/>
                  </a:gs>
                </a:gsLst>
                <a:lin ang="5400000" scaled="0"/>
              </a:gradFill>
            </a:endParaRPr>
          </a:p>
        </p:txBody>
      </p:sp>
      <p:sp>
        <p:nvSpPr>
          <p:cNvPr id="3" name="Rectangle 2">
            <a:extLst>
              <a:ext uri="{FF2B5EF4-FFF2-40B4-BE49-F238E27FC236}">
                <a16:creationId xmlns:a16="http://schemas.microsoft.com/office/drawing/2014/main" id="{96773897-DDBE-4167-8777-EB8FA5A041AD}"/>
              </a:ext>
            </a:extLst>
          </p:cNvPr>
          <p:cNvSpPr/>
          <p:nvPr/>
        </p:nvSpPr>
        <p:spPr>
          <a:xfrm>
            <a:off x="252317" y="2835483"/>
            <a:ext cx="6094444" cy="937180"/>
          </a:xfrm>
          <a:prstGeom prst="rect">
            <a:avLst/>
          </a:prstGeom>
        </p:spPr>
        <p:txBody>
          <a:bodyPr>
            <a:spAutoFit/>
          </a:bodyPr>
          <a:lstStyle/>
          <a:p>
            <a:br>
              <a:rPr lang="en-US" sz="2745" dirty="0">
                <a:gradFill>
                  <a:gsLst>
                    <a:gs pos="0">
                      <a:schemeClr val="tx1"/>
                    </a:gs>
                    <a:gs pos="100000">
                      <a:schemeClr val="tx1"/>
                    </a:gs>
                  </a:gsLst>
                  <a:lin ang="5400000" scaled="0"/>
                </a:gradFill>
                <a:latin typeface="+mj-lt"/>
              </a:rPr>
            </a:br>
            <a:r>
              <a:rPr lang="en-US" sz="2745" dirty="0">
                <a:gradFill>
                  <a:gsLst>
                    <a:gs pos="0">
                      <a:schemeClr val="tx1"/>
                    </a:gs>
                    <a:gs pos="100000">
                      <a:schemeClr val="tx1"/>
                    </a:gs>
                  </a:gsLst>
                  <a:lin ang="5400000" scaled="0"/>
                </a:gradFill>
                <a:latin typeface="+mj-lt"/>
              </a:rPr>
              <a:t>the Governance benchmark tool </a:t>
            </a:r>
            <a:endParaRPr lang="en-US" sz="2745" dirty="0">
              <a:latin typeface="+mj-lt"/>
            </a:endParaRPr>
          </a:p>
        </p:txBody>
      </p:sp>
      <p:sp>
        <p:nvSpPr>
          <p:cNvPr id="7" name="TextBox 6">
            <a:extLst>
              <a:ext uri="{FF2B5EF4-FFF2-40B4-BE49-F238E27FC236}">
                <a16:creationId xmlns:a16="http://schemas.microsoft.com/office/drawing/2014/main" id="{16ADBC00-BDF1-4A73-9A02-6D6702573255}"/>
              </a:ext>
            </a:extLst>
          </p:cNvPr>
          <p:cNvSpPr txBox="1"/>
          <p:nvPr/>
        </p:nvSpPr>
        <p:spPr>
          <a:xfrm>
            <a:off x="831436" y="4077867"/>
            <a:ext cx="3360553" cy="369332"/>
          </a:xfrm>
          <a:prstGeom prst="rect">
            <a:avLst/>
          </a:prstGeom>
          <a:noFill/>
        </p:spPr>
        <p:txBody>
          <a:bodyPr wrap="square" rtlCol="0">
            <a:spAutoFit/>
          </a:bodyPr>
          <a:lstStyle/>
          <a:p>
            <a:r>
              <a:rPr lang="en-ZA" dirty="0">
                <a:latin typeface="Segoe UI Semibold" panose="020B0702040204020203" pitchFamily="34" charset="0"/>
                <a:cs typeface="Segoe UI Semibold" panose="020B0702040204020203" pitchFamily="34" charset="0"/>
                <a:hlinkClick r:id="rId4"/>
              </a:rPr>
              <a:t>https://cafbaseline.com/</a:t>
            </a:r>
            <a:endParaRPr lang="en-ZA"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972534311"/>
      </p:ext>
    </p:extLst>
  </p:cSld>
  <p:clrMapOvr>
    <a:masterClrMapping/>
  </p:clrMapOvr>
  <p:transition advClick="0" advTm="6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8599-8142-4C61-9408-BC874F1F80B8}"/>
              </a:ext>
            </a:extLst>
          </p:cNvPr>
          <p:cNvSpPr>
            <a:spLocks noGrp="1"/>
          </p:cNvSpPr>
          <p:nvPr>
            <p:ph type="title"/>
          </p:nvPr>
        </p:nvSpPr>
        <p:spPr>
          <a:xfrm>
            <a:off x="470587" y="460127"/>
            <a:ext cx="4765783" cy="1950563"/>
          </a:xfrm>
        </p:spPr>
        <p:txBody>
          <a:bodyPr/>
          <a:lstStyle/>
          <a:p>
            <a:r>
              <a:rPr lang="en-US" dirty="0"/>
              <a:t>Migration readiness assessment</a:t>
            </a:r>
            <a:endParaRPr lang="en-ZA" dirty="0"/>
          </a:p>
        </p:txBody>
      </p:sp>
      <p:sp>
        <p:nvSpPr>
          <p:cNvPr id="3" name="Text Placeholder 2">
            <a:extLst>
              <a:ext uri="{FF2B5EF4-FFF2-40B4-BE49-F238E27FC236}">
                <a16:creationId xmlns:a16="http://schemas.microsoft.com/office/drawing/2014/main" id="{6947A703-26F0-4980-A352-1756BE6C9C50}"/>
              </a:ext>
            </a:extLst>
          </p:cNvPr>
          <p:cNvSpPr>
            <a:spLocks noGrp="1"/>
          </p:cNvSpPr>
          <p:nvPr>
            <p:ph type="body" sz="quarter" idx="10"/>
          </p:nvPr>
        </p:nvSpPr>
        <p:spPr>
          <a:xfrm>
            <a:off x="268461" y="2180728"/>
            <a:ext cx="4967909" cy="2266583"/>
          </a:xfrm>
        </p:spPr>
        <p:txBody>
          <a:bodyPr/>
          <a:lstStyle/>
          <a:p>
            <a:pPr marL="0" indent="0">
              <a:buNone/>
            </a:pPr>
            <a:r>
              <a:rPr lang="en-US" dirty="0"/>
              <a:t>Assess the organization’s readiness to migrate to cloud.</a:t>
            </a:r>
            <a:endParaRPr lang="en-ZA" dirty="0"/>
          </a:p>
        </p:txBody>
      </p:sp>
      <p:pic>
        <p:nvPicPr>
          <p:cNvPr id="4" name="Picture 3" descr="A screen shot of a computer&#10;&#10;Description automatically generated">
            <a:extLst>
              <a:ext uri="{FF2B5EF4-FFF2-40B4-BE49-F238E27FC236}">
                <a16:creationId xmlns:a16="http://schemas.microsoft.com/office/drawing/2014/main" id="{3EE50838-9F12-419D-876A-E9C6B3F5BB2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5277" t="9047" r="4141" b="9047"/>
          <a:stretch/>
        </p:blipFill>
        <p:spPr>
          <a:xfrm>
            <a:off x="5317686" y="620827"/>
            <a:ext cx="6791990" cy="5233314"/>
          </a:xfrm>
          <a:prstGeom prst="rect">
            <a:avLst/>
          </a:prstGeom>
        </p:spPr>
      </p:pic>
      <p:pic>
        <p:nvPicPr>
          <p:cNvPr id="5" name="Picture 4">
            <a:extLst>
              <a:ext uri="{FF2B5EF4-FFF2-40B4-BE49-F238E27FC236}">
                <a16:creationId xmlns:a16="http://schemas.microsoft.com/office/drawing/2014/main" id="{7498E223-FDAA-4588-A51C-2EB81D6FA152}"/>
              </a:ext>
            </a:extLst>
          </p:cNvPr>
          <p:cNvPicPr>
            <a:picLocks noChangeAspect="1"/>
          </p:cNvPicPr>
          <p:nvPr/>
        </p:nvPicPr>
        <p:blipFill>
          <a:blip r:embed="rId3"/>
          <a:stretch>
            <a:fillRect/>
          </a:stretch>
        </p:blipFill>
        <p:spPr>
          <a:xfrm>
            <a:off x="5789278" y="978945"/>
            <a:ext cx="5767490" cy="3735559"/>
          </a:xfrm>
          <a:prstGeom prst="rect">
            <a:avLst/>
          </a:prstGeom>
        </p:spPr>
      </p:pic>
    </p:spTree>
    <p:extLst>
      <p:ext uri="{BB962C8B-B14F-4D97-AF65-F5344CB8AC3E}">
        <p14:creationId xmlns:p14="http://schemas.microsoft.com/office/powerpoint/2010/main" val="6077040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F907F59-B9EB-4004-B5AA-D8A8DC17790F}"/>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Assess current state and future state to </a:t>
            </a:r>
            <a:r>
              <a:rPr lang="en-US" sz="1400" b="1" i="1" kern="0">
                <a:solidFill>
                  <a:srgbClr val="FFFFFF"/>
                </a:solidFill>
                <a:latin typeface="Segoe UI" panose="020B0502040204020203" pitchFamily="34" charset="0"/>
                <a:cs typeface="Segoe UI" panose="020B0502040204020203" pitchFamily="34" charset="0"/>
              </a:rPr>
              <a:t>establish a vision</a:t>
            </a:r>
            <a:r>
              <a:rPr lang="en-US" sz="1400" kern="0">
                <a:solidFill>
                  <a:srgbClr val="FFFFFF"/>
                </a:solidFill>
                <a:latin typeface="Segoe UI" panose="020B0502040204020203" pitchFamily="34" charset="0"/>
                <a:cs typeface="Segoe UI" panose="020B0502040204020203" pitchFamily="34" charset="0"/>
              </a:rPr>
              <a:t> for applying the framework</a:t>
            </a:r>
          </a:p>
        </p:txBody>
      </p:sp>
      <p:sp>
        <p:nvSpPr>
          <p:cNvPr id="25" name="Title 1">
            <a:extLst>
              <a:ext uri="{FF2B5EF4-FFF2-40B4-BE49-F238E27FC236}">
                <a16:creationId xmlns:a16="http://schemas.microsoft.com/office/drawing/2014/main" id="{60D10250-00C6-40BE-9B1B-75DCB5D03D97}"/>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Assess</a:t>
            </a:r>
          </a:p>
        </p:txBody>
      </p:sp>
      <p:sp>
        <p:nvSpPr>
          <p:cNvPr id="26" name="Oval 25">
            <a:extLst>
              <a:ext uri="{FF2B5EF4-FFF2-40B4-BE49-F238E27FC236}">
                <a16:creationId xmlns:a16="http://schemas.microsoft.com/office/drawing/2014/main" id="{773D3B19-25D6-48B0-9A62-1CE4B8160E3F}"/>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2</a:t>
            </a:r>
            <a:endParaRPr lang="en-US" sz="2353" b="1" kern="0">
              <a:solidFill>
                <a:srgbClr val="FFFFFF"/>
              </a:soli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F2503DA-086E-4D2B-BCA9-ED443FFA0D09}"/>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Establish a Minimally Viable Product (MVP) to serve as a </a:t>
            </a:r>
            <a:r>
              <a:rPr lang="en-US" sz="1400" b="1" i="1" kern="0">
                <a:solidFill>
                  <a:srgbClr val="FFFFFF"/>
                </a:solidFill>
                <a:latin typeface="Segoe UI" panose="020B0502040204020203" pitchFamily="34" charset="0"/>
                <a:cs typeface="Segoe UI" panose="020B0502040204020203" pitchFamily="34" charset="0"/>
              </a:rPr>
              <a:t>foundation for governance</a:t>
            </a:r>
          </a:p>
        </p:txBody>
      </p:sp>
      <p:sp>
        <p:nvSpPr>
          <p:cNvPr id="28" name="Title 1">
            <a:extLst>
              <a:ext uri="{FF2B5EF4-FFF2-40B4-BE49-F238E27FC236}">
                <a16:creationId xmlns:a16="http://schemas.microsoft.com/office/drawing/2014/main" id="{DF8D212E-30E0-4CB3-BCEC-EB7675D878E5}"/>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MVP</a:t>
            </a:r>
          </a:p>
        </p:txBody>
      </p:sp>
      <p:sp>
        <p:nvSpPr>
          <p:cNvPr id="29" name="Oval 28">
            <a:extLst>
              <a:ext uri="{FF2B5EF4-FFF2-40B4-BE49-F238E27FC236}">
                <a16:creationId xmlns:a16="http://schemas.microsoft.com/office/drawing/2014/main" id="{C3E83434-F1D3-4739-BFAA-4DA67DAC90EA}"/>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3</a:t>
            </a:r>
            <a:endParaRPr lang="en-US" sz="2353" b="1" kern="0">
              <a:solidFill>
                <a:srgbClr val="FFFFFF"/>
              </a:solidFill>
              <a:latin typeface="Segoe UI Semilight"/>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C407EC2A-F2D1-432F-93D1-4B4084F4748E}"/>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3" y="289556"/>
            <a:ext cx="6376161" cy="899652"/>
          </a:xfrm>
        </p:spPr>
        <p:txBody>
          <a:bodyPr>
            <a:normAutofit/>
          </a:bodyPr>
          <a:lstStyle/>
          <a:p>
            <a:r>
              <a:rPr lang="nl-NL" sz="4400" spc="-50" dirty="0">
                <a:latin typeface="Segoe UI Light" panose="020B0502040204020203" pitchFamily="34" charset="0"/>
                <a:cs typeface="Segoe UI Light" panose="020B0502040204020203" pitchFamily="34" charset="0"/>
              </a:rPr>
              <a:t>How do we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Frame the conversation to mitigate </a:t>
            </a:r>
            <a:r>
              <a:rPr lang="en-US" sz="1400" b="1" i="1" kern="0">
                <a:solidFill>
                  <a:srgbClr val="FFFFFF"/>
                </a:solidFill>
                <a:latin typeface="Segoe UI" panose="020B0502040204020203" pitchFamily="34" charset="0"/>
                <a:cs typeface="Segoe UI" panose="020B0502040204020203" pitchFamily="34" charset="0"/>
              </a:rPr>
              <a:t>tangible business risks </a:t>
            </a:r>
            <a:r>
              <a:rPr lang="en-US" sz="1400" kern="0">
                <a:solidFill>
                  <a:srgbClr val="FFFFFF"/>
                </a:solidFill>
                <a:latin typeface="Segoe UI" panose="020B0502040204020203" pitchFamily="34" charset="0"/>
                <a:cs typeface="Segoe UI" panose="020B0502040204020203" pitchFamily="34" charset="0"/>
              </a:rPr>
              <a:t>through </a:t>
            </a:r>
            <a:r>
              <a:rPr lang="en-US" sz="1400" b="1" i="1" kern="0">
                <a:solidFill>
                  <a:srgbClr val="FFFFFF"/>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37"/>
            <a:r>
              <a:rPr lang="en-US" sz="2000" b="1" spc="-98">
                <a:solidFill>
                  <a:srgbClr val="0078D7"/>
                </a:solidFill>
                <a:latin typeface="Segoe UI Semilight"/>
              </a:rPr>
              <a:t>Framework</a:t>
            </a:r>
            <a:endParaRPr lang="en-US" sz="1800" spc="-98">
              <a:solidFill>
                <a:srgbClr val="0078D7"/>
              </a:solidFill>
              <a:latin typeface="Segoe UI Light"/>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1</a:t>
            </a:r>
            <a:endParaRPr lang="en-US" sz="2353" b="1" kern="0">
              <a:solidFill>
                <a:srgbClr val="FFFFFF"/>
              </a:solidFill>
              <a:latin typeface="Segoe UI Semilight"/>
              <a:ea typeface="Segoe UI" pitchFamily="34" charset="0"/>
              <a:cs typeface="Segoe UI"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rgbClr val="FFFFFF"/>
                </a:solidFill>
                <a:latin typeface="Segoe UI" panose="020B0502040204020203" pitchFamily="34" charset="0"/>
                <a:cs typeface="Segoe UI" panose="020B0502040204020203" pitchFamily="34" charset="0"/>
              </a:rPr>
              <a:t>Mature with each release </a:t>
            </a:r>
            <a:r>
              <a:rPr lang="en-US" sz="1400" kern="0">
                <a:solidFill>
                  <a:srgbClr val="FFFFFF"/>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4</a:t>
            </a:r>
            <a:endParaRPr lang="en-US" sz="2353" b="1" kern="0">
              <a:solidFill>
                <a:srgbClr val="FFFFFF"/>
              </a:solidFill>
              <a:latin typeface="Segoe UI Semilight"/>
              <a:ea typeface="Segoe UI" pitchFamily="34" charset="0"/>
              <a:cs typeface="Segoe UI"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D4205-AAD8-4801-865D-D40E80F09982}"/>
              </a:ext>
            </a:extLst>
          </p:cNvPr>
          <p:cNvSpPr/>
          <p:nvPr/>
        </p:nvSpPr>
        <p:spPr>
          <a:xfrm>
            <a:off x="0" y="5426126"/>
            <a:ext cx="7511625" cy="143182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21" name="Rectangle 20">
            <a:extLst>
              <a:ext uri="{FF2B5EF4-FFF2-40B4-BE49-F238E27FC236}">
                <a16:creationId xmlns:a16="http://schemas.microsoft.com/office/drawing/2014/main" id="{23072077-DFC8-42D4-8566-2B6296315244}"/>
              </a:ext>
            </a:extLst>
          </p:cNvPr>
          <p:cNvSpPr/>
          <p:nvPr/>
        </p:nvSpPr>
        <p:spPr>
          <a:xfrm>
            <a:off x="0" y="1189208"/>
            <a:ext cx="7511625" cy="284182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341685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2894" y="171798"/>
            <a:ext cx="11426549" cy="881967"/>
          </a:xfrm>
        </p:spPr>
        <p:txBody>
          <a:bodyPr/>
          <a:lstStyle/>
          <a:p>
            <a:r>
              <a:rPr lang="en-US">
                <a:latin typeface="Segoe UI Semibold (Headings)"/>
              </a:rPr>
              <a:t>Critical Partners</a:t>
            </a:r>
          </a:p>
        </p:txBody>
      </p:sp>
      <p:sp>
        <p:nvSpPr>
          <p:cNvPr id="37" name="Rectangle 36">
            <a:extLst>
              <a:ext uri="{FF2B5EF4-FFF2-40B4-BE49-F238E27FC236}">
                <a16:creationId xmlns:a16="http://schemas.microsoft.com/office/drawing/2014/main" id="{367A604A-C539-4A38-B1B3-7604B06C91EE}"/>
              </a:ext>
            </a:extLst>
          </p:cNvPr>
          <p:cNvSpPr/>
          <p:nvPr/>
        </p:nvSpPr>
        <p:spPr>
          <a:xfrm>
            <a:off x="363932" y="756094"/>
            <a:ext cx="10740198" cy="338421"/>
          </a:xfrm>
          <a:prstGeom prst="rect">
            <a:avLst/>
          </a:prstGeom>
        </p:spPr>
        <p:txBody>
          <a:bodyPr wrap="square">
            <a:spAutoFit/>
          </a:bodyPr>
          <a:lstStyle/>
          <a:p>
            <a:pPr defTabSz="914411">
              <a:defRPr/>
            </a:pPr>
            <a:r>
              <a:rPr lang="en-US" sz="1568">
                <a:solidFill>
                  <a:srgbClr val="353535"/>
                </a:solidFill>
                <a:latin typeface="Segoe UI" panose="020B0502040204020203" pitchFamily="34" charset="0"/>
                <a:ea typeface="Calibri" panose="020F0502020204030204" pitchFamily="34" charset="0"/>
                <a:cs typeface="Segoe UI" panose="020B0502040204020203" pitchFamily="34" charset="0"/>
              </a:rPr>
              <a:t>Building the right MVP</a:t>
            </a:r>
          </a:p>
        </p:txBody>
      </p:sp>
      <p:pic>
        <p:nvPicPr>
          <p:cNvPr id="3" name="Picture 2">
            <a:extLst>
              <a:ext uri="{FF2B5EF4-FFF2-40B4-BE49-F238E27FC236}">
                <a16:creationId xmlns:a16="http://schemas.microsoft.com/office/drawing/2014/main" id="{A97D44DE-AA2A-49ED-93DF-8A5C9EC7C2E4}"/>
              </a:ext>
            </a:extLst>
          </p:cNvPr>
          <p:cNvPicPr>
            <a:picLocks noChangeAspect="1"/>
          </p:cNvPicPr>
          <p:nvPr/>
        </p:nvPicPr>
        <p:blipFill>
          <a:blip r:embed="rId2"/>
          <a:stretch>
            <a:fillRect/>
          </a:stretch>
        </p:blipFill>
        <p:spPr>
          <a:xfrm>
            <a:off x="5770900" y="1229300"/>
            <a:ext cx="5343166" cy="2342210"/>
          </a:xfrm>
          <a:prstGeom prst="rect">
            <a:avLst/>
          </a:prstGeom>
        </p:spPr>
      </p:pic>
      <p:sp>
        <p:nvSpPr>
          <p:cNvPr id="15" name="Rectangle: Rounded Corners 14">
            <a:extLst>
              <a:ext uri="{FF2B5EF4-FFF2-40B4-BE49-F238E27FC236}">
                <a16:creationId xmlns:a16="http://schemas.microsoft.com/office/drawing/2014/main" id="{29B0D81C-F41A-4022-A8AD-39A300D917AE}"/>
              </a:ext>
            </a:extLst>
          </p:cNvPr>
          <p:cNvSpPr/>
          <p:nvPr/>
        </p:nvSpPr>
        <p:spPr bwMode="auto">
          <a:xfrm>
            <a:off x="8708188" y="3182029"/>
            <a:ext cx="771612"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C6CEA9C-B13E-4433-9DEE-E6A48A730C29}"/>
              </a:ext>
            </a:extLst>
          </p:cNvPr>
          <p:cNvSpPr/>
          <p:nvPr/>
        </p:nvSpPr>
        <p:spPr bwMode="auto">
          <a:xfrm>
            <a:off x="7777357" y="3191829"/>
            <a:ext cx="857344" cy="492362"/>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20DF7570-9D12-4F12-BFF0-B452AD864AA8}"/>
              </a:ext>
            </a:extLst>
          </p:cNvPr>
          <p:cNvSpPr/>
          <p:nvPr/>
        </p:nvSpPr>
        <p:spPr bwMode="auto">
          <a:xfrm>
            <a:off x="7498106" y="1162844"/>
            <a:ext cx="607491" cy="872790"/>
          </a:xfrm>
          <a:prstGeom prst="round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4590E683-8F96-4BAF-AD1C-F790F76FD20A}"/>
              </a:ext>
            </a:extLst>
          </p:cNvPr>
          <p:cNvSpPr txBox="1"/>
          <p:nvPr/>
        </p:nvSpPr>
        <p:spPr>
          <a:xfrm>
            <a:off x="187063" y="2601485"/>
            <a:ext cx="5583837" cy="4131161"/>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Governance is a team sport</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Defining a governance MVP creates an opportunity to partner with existing IT functions, in manageable implementations.</a:t>
            </a:r>
          </a:p>
          <a:p>
            <a:pPr defTabSz="914554">
              <a:lnSpc>
                <a:spcPct val="90000"/>
              </a:lnSpc>
              <a:spcAft>
                <a:spcPts val="588"/>
              </a:spcAft>
            </a:pPr>
            <a:endParaRPr lang="en-US" sz="1961">
              <a:gradFill>
                <a:gsLst>
                  <a:gs pos="2917">
                    <a:srgbClr val="353535"/>
                  </a:gs>
                  <a:gs pos="30000">
                    <a:srgbClr val="353535"/>
                  </a:gs>
                </a:gsLst>
                <a:lin ang="5400000" scaled="0"/>
              </a:gradFill>
              <a:latin typeface="Segoe UI Semilight"/>
            </a:endParaRPr>
          </a:p>
          <a:p>
            <a:pPr defTabSz="914554">
              <a:lnSpc>
                <a:spcPct val="90000"/>
              </a:lnSpc>
              <a:spcAft>
                <a:spcPts val="588"/>
              </a:spcAft>
            </a:pPr>
            <a:r>
              <a:rPr lang="en-US" sz="1961" b="1">
                <a:gradFill>
                  <a:gsLst>
                    <a:gs pos="2917">
                      <a:srgbClr val="353535"/>
                    </a:gs>
                    <a:gs pos="30000">
                      <a:srgbClr val="353535"/>
                    </a:gs>
                  </a:gsLst>
                  <a:lin ang="5400000" scaled="0"/>
                </a:gradFill>
                <a:latin typeface="Segoe UI Semilight"/>
              </a:rPr>
              <a:t>Cloud Adoption:</a:t>
            </a:r>
            <a:r>
              <a:rPr lang="en-US" sz="1961">
                <a:gradFill>
                  <a:gsLst>
                    <a:gs pos="2917">
                      <a:srgbClr val="353535"/>
                    </a:gs>
                    <a:gs pos="30000">
                      <a:srgbClr val="353535"/>
                    </a:gs>
                  </a:gsLst>
                  <a:lin ang="5400000" scaled="0"/>
                </a:gradFill>
                <a:latin typeface="Segoe UI Semilight"/>
              </a:rPr>
              <a:t> understand the plan for adoption, deployment, or migration to the cloud</a:t>
            </a:r>
          </a:p>
          <a:p>
            <a:pPr defTabSz="914554">
              <a:lnSpc>
                <a:spcPct val="90000"/>
              </a:lnSpc>
              <a:spcAft>
                <a:spcPts val="588"/>
              </a:spcAft>
            </a:pPr>
            <a:r>
              <a:rPr lang="en-US" sz="1961" b="1">
                <a:gradFill>
                  <a:gsLst>
                    <a:gs pos="2917">
                      <a:srgbClr val="353535"/>
                    </a:gs>
                    <a:gs pos="30000">
                      <a:srgbClr val="353535"/>
                    </a:gs>
                  </a:gsLst>
                  <a:lin ang="5400000" scaled="0"/>
                </a:gradFill>
                <a:latin typeface="Segoe UI Semilight"/>
              </a:rPr>
              <a:t>IT Security:</a:t>
            </a:r>
            <a:r>
              <a:rPr lang="en-US" sz="1961">
                <a:gradFill>
                  <a:gsLst>
                    <a:gs pos="2917">
                      <a:srgbClr val="353535"/>
                    </a:gs>
                    <a:gs pos="30000">
                      <a:srgbClr val="353535"/>
                    </a:gs>
                  </a:gsLst>
                  <a:lin ang="5400000" scaled="0"/>
                </a:gradFill>
                <a:latin typeface="Segoe UI Semilight"/>
              </a:rPr>
              <a:t> Understand initial identity, encryption, and networking requirements</a:t>
            </a:r>
          </a:p>
          <a:p>
            <a:pPr defTabSz="914554">
              <a:lnSpc>
                <a:spcPct val="90000"/>
              </a:lnSpc>
              <a:spcAft>
                <a:spcPts val="588"/>
              </a:spcAft>
            </a:pPr>
            <a:r>
              <a:rPr lang="en-US" sz="1961" b="1">
                <a:gradFill>
                  <a:gsLst>
                    <a:gs pos="2917">
                      <a:srgbClr val="353535"/>
                    </a:gs>
                    <a:gs pos="30000">
                      <a:srgbClr val="353535"/>
                    </a:gs>
                  </a:gsLst>
                  <a:lin ang="5400000" scaled="0"/>
                </a:gradFill>
                <a:latin typeface="Segoe UI Semilight"/>
              </a:rPr>
              <a:t>Identity:</a:t>
            </a:r>
            <a:r>
              <a:rPr lang="en-US" sz="1961">
                <a:gradFill>
                  <a:gsLst>
                    <a:gs pos="2917">
                      <a:srgbClr val="353535"/>
                    </a:gs>
                    <a:gs pos="30000">
                      <a:srgbClr val="353535"/>
                    </a:gs>
                  </a:gsLst>
                  <a:lin ang="5400000" scaled="0"/>
                </a:gradFill>
                <a:latin typeface="Segoe UI Semilight"/>
              </a:rPr>
              <a:t> Align to hybrid identity implementation</a:t>
            </a:r>
          </a:p>
          <a:p>
            <a:pPr defTabSz="914554">
              <a:lnSpc>
                <a:spcPct val="90000"/>
              </a:lnSpc>
              <a:spcAft>
                <a:spcPts val="588"/>
              </a:spcAft>
            </a:pPr>
            <a:r>
              <a:rPr lang="en-US" sz="1961" b="1">
                <a:gradFill>
                  <a:gsLst>
                    <a:gs pos="2917">
                      <a:srgbClr val="353535"/>
                    </a:gs>
                    <a:gs pos="30000">
                      <a:srgbClr val="353535"/>
                    </a:gs>
                  </a:gsLst>
                  <a:lin ang="5400000" scaled="0"/>
                </a:gradFill>
                <a:latin typeface="Segoe UI Semilight"/>
              </a:rPr>
              <a:t>Network:</a:t>
            </a:r>
            <a:r>
              <a:rPr lang="en-US" sz="1961">
                <a:gradFill>
                  <a:gsLst>
                    <a:gs pos="2917">
                      <a:srgbClr val="353535"/>
                    </a:gs>
                    <a:gs pos="30000">
                      <a:srgbClr val="353535"/>
                    </a:gs>
                  </a:gsLst>
                  <a:lin ang="5400000" scaled="0"/>
                </a:gradFill>
                <a:latin typeface="Segoe UI Semilight"/>
              </a:rPr>
              <a:t> Align to existing network criteria</a:t>
            </a:r>
          </a:p>
          <a:p>
            <a:pPr defTabSz="914554">
              <a:lnSpc>
                <a:spcPct val="90000"/>
              </a:lnSpc>
              <a:spcAft>
                <a:spcPts val="588"/>
              </a:spcAft>
            </a:pPr>
            <a:r>
              <a:rPr lang="en-US" sz="1961" b="1">
                <a:gradFill>
                  <a:gsLst>
                    <a:gs pos="2917">
                      <a:srgbClr val="353535"/>
                    </a:gs>
                    <a:gs pos="30000">
                      <a:srgbClr val="353535"/>
                    </a:gs>
                  </a:gsLst>
                  <a:lin ang="5400000" scaled="0"/>
                </a:gradFill>
                <a:latin typeface="Segoe UI Semilight"/>
              </a:rPr>
              <a:t>Storage:</a:t>
            </a:r>
            <a:r>
              <a:rPr lang="en-US" sz="1961">
                <a:gradFill>
                  <a:gsLst>
                    <a:gs pos="2917">
                      <a:srgbClr val="353535"/>
                    </a:gs>
                    <a:gs pos="30000">
                      <a:srgbClr val="353535"/>
                    </a:gs>
                  </a:gsLst>
                  <a:lin ang="5400000" scaled="0"/>
                </a:gradFill>
                <a:latin typeface="Segoe UI Semilight"/>
              </a:rPr>
              <a:t> Align to encryption practices</a:t>
            </a:r>
          </a:p>
        </p:txBody>
      </p:sp>
      <p:sp>
        <p:nvSpPr>
          <p:cNvPr id="48" name="TextBox 47">
            <a:extLst>
              <a:ext uri="{FF2B5EF4-FFF2-40B4-BE49-F238E27FC236}">
                <a16:creationId xmlns:a16="http://schemas.microsoft.com/office/drawing/2014/main" id="{BBBACA48-3CBF-47C8-8AAA-47B3CE2594BB}"/>
              </a:ext>
            </a:extLst>
          </p:cNvPr>
          <p:cNvSpPr txBox="1"/>
          <p:nvPr/>
        </p:nvSpPr>
        <p:spPr>
          <a:xfrm>
            <a:off x="6421103" y="4345636"/>
            <a:ext cx="5583837" cy="1777395"/>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Remember Tangible Risks</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An MVP doesn’t attempt to fulfill all requirements. Instead, collaborate with each team to identify the minimum requirements based on the current cloud adoption plan.</a:t>
            </a:r>
          </a:p>
        </p:txBody>
      </p:sp>
    </p:spTree>
    <p:extLst>
      <p:ext uri="{BB962C8B-B14F-4D97-AF65-F5344CB8AC3E}">
        <p14:creationId xmlns:p14="http://schemas.microsoft.com/office/powerpoint/2010/main" val="34596478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2894" y="171798"/>
            <a:ext cx="11426549" cy="881967"/>
          </a:xfrm>
        </p:spPr>
        <p:txBody>
          <a:bodyPr/>
          <a:lstStyle/>
          <a:p>
            <a:r>
              <a:rPr lang="en-US">
                <a:latin typeface="Segoe UI Semibold (Headings)"/>
              </a:rPr>
              <a:t>Azure Governance Architecture</a:t>
            </a:r>
          </a:p>
        </p:txBody>
      </p:sp>
      <p:grpSp>
        <p:nvGrpSpPr>
          <p:cNvPr id="5" name="Group 4">
            <a:extLst>
              <a:ext uri="{FF2B5EF4-FFF2-40B4-BE49-F238E27FC236}">
                <a16:creationId xmlns:a16="http://schemas.microsoft.com/office/drawing/2014/main" id="{A6BF1EF4-494F-40AA-B8A1-08C5E1AB836B}"/>
              </a:ext>
            </a:extLst>
          </p:cNvPr>
          <p:cNvGrpSpPr/>
          <p:nvPr/>
        </p:nvGrpSpPr>
        <p:grpSpPr>
          <a:xfrm>
            <a:off x="3916468" y="4934231"/>
            <a:ext cx="7118319" cy="1066713"/>
            <a:chOff x="2577533" y="4964471"/>
            <a:chExt cx="7261159" cy="1088118"/>
          </a:xfrm>
        </p:grpSpPr>
        <p:sp>
          <p:nvSpPr>
            <p:cNvPr id="6" name="Rectangle 5">
              <a:extLst>
                <a:ext uri="{FF2B5EF4-FFF2-40B4-BE49-F238E27FC236}">
                  <a16:creationId xmlns:a16="http://schemas.microsoft.com/office/drawing/2014/main" id="{E75EDFB8-49D7-479C-A72E-5E23AEC26F9A}"/>
                </a:ext>
              </a:extLst>
            </p:cNvPr>
            <p:cNvSpPr/>
            <p:nvPr/>
          </p:nvSpPr>
          <p:spPr bwMode="auto">
            <a:xfrm>
              <a:off x="8503009" y="5469913"/>
              <a:ext cx="1335683"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Resource Provider</a:t>
              </a:r>
            </a:p>
          </p:txBody>
        </p:sp>
        <p:sp>
          <p:nvSpPr>
            <p:cNvPr id="7" name="Rectangle 6">
              <a:extLst>
                <a:ext uri="{FF2B5EF4-FFF2-40B4-BE49-F238E27FC236}">
                  <a16:creationId xmlns:a16="http://schemas.microsoft.com/office/drawing/2014/main" id="{2FED1294-5996-41AA-96EF-917F6A3BD602}"/>
                </a:ext>
              </a:extLst>
            </p:cNvPr>
            <p:cNvSpPr/>
            <p:nvPr/>
          </p:nvSpPr>
          <p:spPr bwMode="auto">
            <a:xfrm>
              <a:off x="6285604" y="5469913"/>
              <a:ext cx="1262636"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a:t>
              </a:r>
            </a:p>
          </p:txBody>
        </p:sp>
        <p:sp>
          <p:nvSpPr>
            <p:cNvPr id="8" name="TextBox 7">
              <a:extLst>
                <a:ext uri="{FF2B5EF4-FFF2-40B4-BE49-F238E27FC236}">
                  <a16:creationId xmlns:a16="http://schemas.microsoft.com/office/drawing/2014/main" id="{97232460-93DD-4B12-891E-2D778D85A112}"/>
                </a:ext>
              </a:extLst>
            </p:cNvPr>
            <p:cNvSpPr txBox="1"/>
            <p:nvPr/>
          </p:nvSpPr>
          <p:spPr>
            <a:xfrm>
              <a:off x="7843934" y="5469273"/>
              <a:ext cx="406514" cy="534056"/>
            </a:xfrm>
            <a:prstGeom prst="rect">
              <a:avLst/>
            </a:prstGeom>
            <a:noFill/>
          </p:spPr>
          <p:txBody>
            <a:bodyPr wrap="square" lIns="175759" tIns="140607" rIns="175759" bIns="140607" rtlCol="0">
              <a:spAutoFit/>
            </a:bodyPr>
            <a:lstStyle/>
            <a:p>
              <a:pPr defTabSz="896364">
                <a:lnSpc>
                  <a:spcPct val="90000"/>
                </a:lnSpc>
                <a:spcAft>
                  <a:spcPts val="576"/>
                </a:spcAft>
                <a:defRPr/>
              </a:pPr>
              <a:r>
                <a:rPr lang="en-US" sz="1730">
                  <a:gradFill>
                    <a:gsLst>
                      <a:gs pos="2917">
                        <a:srgbClr val="353535"/>
                      </a:gs>
                      <a:gs pos="30000">
                        <a:srgbClr val="353535"/>
                      </a:gs>
                    </a:gsLst>
                    <a:lin ang="5400000" scaled="0"/>
                  </a:gradFill>
                  <a:latin typeface="Segoe UI Semilight"/>
                </a:rPr>
                <a:t>…</a:t>
              </a:r>
            </a:p>
          </p:txBody>
        </p:sp>
        <p:sp>
          <p:nvSpPr>
            <p:cNvPr id="9" name="Rectangle 8">
              <a:extLst>
                <a:ext uri="{FF2B5EF4-FFF2-40B4-BE49-F238E27FC236}">
                  <a16:creationId xmlns:a16="http://schemas.microsoft.com/office/drawing/2014/main" id="{DB29C345-0CE9-4D09-BF64-C34B98FF7D93}"/>
                </a:ext>
              </a:extLst>
            </p:cNvPr>
            <p:cNvSpPr/>
            <p:nvPr/>
          </p:nvSpPr>
          <p:spPr bwMode="auto">
            <a:xfrm>
              <a:off x="2577533"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Virtual Machine</a:t>
              </a:r>
            </a:p>
          </p:txBody>
        </p:sp>
        <p:sp>
          <p:nvSpPr>
            <p:cNvPr id="10" name="Rectangle 9">
              <a:extLst>
                <a:ext uri="{FF2B5EF4-FFF2-40B4-BE49-F238E27FC236}">
                  <a16:creationId xmlns:a16="http://schemas.microsoft.com/office/drawing/2014/main" id="{9799FD20-D383-4BF7-8636-46A6100E2C3B}"/>
                </a:ext>
              </a:extLst>
            </p:cNvPr>
            <p:cNvSpPr/>
            <p:nvPr/>
          </p:nvSpPr>
          <p:spPr bwMode="auto">
            <a:xfrm>
              <a:off x="4431568" y="5469913"/>
              <a:ext cx="1545378" cy="582676"/>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Storage</a:t>
              </a:r>
            </a:p>
          </p:txBody>
        </p:sp>
        <p:cxnSp>
          <p:nvCxnSpPr>
            <p:cNvPr id="11" name="Straight Arrow Connector 10">
              <a:extLst>
                <a:ext uri="{FF2B5EF4-FFF2-40B4-BE49-F238E27FC236}">
                  <a16:creationId xmlns:a16="http://schemas.microsoft.com/office/drawing/2014/main" id="{8C53BF41-4E6B-45CE-A229-811695ABE333}"/>
                </a:ext>
              </a:extLst>
            </p:cNvPr>
            <p:cNvCxnSpPr>
              <a:cxnSpLocks/>
            </p:cNvCxnSpPr>
            <p:nvPr/>
          </p:nvCxnSpPr>
          <p:spPr>
            <a:xfrm>
              <a:off x="335022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E22405-F9C2-4C31-A169-36D9D9498F5F}"/>
                </a:ext>
              </a:extLst>
            </p:cNvPr>
            <p:cNvCxnSpPr>
              <a:cxnSpLocks/>
            </p:cNvCxnSpPr>
            <p:nvPr/>
          </p:nvCxnSpPr>
          <p:spPr>
            <a:xfrm>
              <a:off x="5295912"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699941-7085-42C2-BE8E-B1021288B562}"/>
                </a:ext>
              </a:extLst>
            </p:cNvPr>
            <p:cNvCxnSpPr>
              <a:cxnSpLocks/>
            </p:cNvCxnSpPr>
            <p:nvPr/>
          </p:nvCxnSpPr>
          <p:spPr>
            <a:xfrm>
              <a:off x="6914345"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A6CC1B-B58B-4B2D-81F5-50C159EE4EC2}"/>
                </a:ext>
              </a:extLst>
            </p:cNvPr>
            <p:cNvCxnSpPr>
              <a:cxnSpLocks/>
            </p:cNvCxnSpPr>
            <p:nvPr/>
          </p:nvCxnSpPr>
          <p:spPr>
            <a:xfrm>
              <a:off x="9179847" y="4964471"/>
              <a:ext cx="0" cy="440296"/>
            </a:xfrm>
            <a:prstGeom prst="straightConnector1">
              <a:avLst/>
            </a:prstGeom>
            <a:ln w="28575">
              <a:solidFill>
                <a:schemeClr val="bg1">
                  <a:lumMod val="50000"/>
                </a:schemeClr>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220C12A0-0153-4347-B170-F641507B7AD6}"/>
              </a:ext>
            </a:extLst>
          </p:cNvPr>
          <p:cNvSpPr/>
          <p:nvPr/>
        </p:nvSpPr>
        <p:spPr bwMode="auto">
          <a:xfrm>
            <a:off x="7762533" y="1950418"/>
            <a:ext cx="1573923" cy="115085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Portal</a:t>
            </a:r>
          </a:p>
        </p:txBody>
      </p:sp>
      <p:sp>
        <p:nvSpPr>
          <p:cNvPr id="17" name="Rectangle 16">
            <a:extLst>
              <a:ext uri="{FF2B5EF4-FFF2-40B4-BE49-F238E27FC236}">
                <a16:creationId xmlns:a16="http://schemas.microsoft.com/office/drawing/2014/main" id="{53042C18-3513-42BC-9DB0-8A7DEC75E09E}"/>
              </a:ext>
            </a:extLst>
          </p:cNvPr>
          <p:cNvSpPr/>
          <p:nvPr/>
        </p:nvSpPr>
        <p:spPr bwMode="auto">
          <a:xfrm>
            <a:off x="9486286" y="1950418"/>
            <a:ext cx="804066"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SDK</a:t>
            </a:r>
          </a:p>
        </p:txBody>
      </p:sp>
      <p:sp>
        <p:nvSpPr>
          <p:cNvPr id="18" name="Rectangle 17">
            <a:extLst>
              <a:ext uri="{FF2B5EF4-FFF2-40B4-BE49-F238E27FC236}">
                <a16:creationId xmlns:a16="http://schemas.microsoft.com/office/drawing/2014/main" id="{9DF2D5B0-5575-418B-BCEC-D792323AC6E1}"/>
              </a:ext>
            </a:extLst>
          </p:cNvPr>
          <p:cNvSpPr/>
          <p:nvPr/>
        </p:nvSpPr>
        <p:spPr bwMode="auto">
          <a:xfrm>
            <a:off x="10420517" y="1950418"/>
            <a:ext cx="1080967" cy="115085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3rd party</a:t>
            </a:r>
          </a:p>
        </p:txBody>
      </p:sp>
      <p:cxnSp>
        <p:nvCxnSpPr>
          <p:cNvPr id="20" name="Straight Arrow Connector 19">
            <a:extLst>
              <a:ext uri="{FF2B5EF4-FFF2-40B4-BE49-F238E27FC236}">
                <a16:creationId xmlns:a16="http://schemas.microsoft.com/office/drawing/2014/main" id="{F542AB50-95AE-4723-A31A-292AC1AC3486}"/>
              </a:ext>
            </a:extLst>
          </p:cNvPr>
          <p:cNvCxnSpPr>
            <a:cxnSpLocks/>
          </p:cNvCxnSpPr>
          <p:nvPr/>
        </p:nvCxnSpPr>
        <p:spPr>
          <a:xfrm>
            <a:off x="9489473" y="3249741"/>
            <a:ext cx="0" cy="491218"/>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8391B26-E203-433B-9333-16F326159AA5}"/>
              </a:ext>
            </a:extLst>
          </p:cNvPr>
          <p:cNvCxnSpPr>
            <a:cxnSpLocks/>
          </p:cNvCxnSpPr>
          <p:nvPr/>
        </p:nvCxnSpPr>
        <p:spPr>
          <a:xfrm>
            <a:off x="7411046" y="3209385"/>
            <a:ext cx="4495870"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4C571DB-EF9E-4239-BB07-DC1E66645D38}"/>
              </a:ext>
            </a:extLst>
          </p:cNvPr>
          <p:cNvSpPr/>
          <p:nvPr/>
        </p:nvSpPr>
        <p:spPr>
          <a:xfrm>
            <a:off x="9489474" y="3356432"/>
            <a:ext cx="595027"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CRUD</a:t>
            </a:r>
          </a:p>
        </p:txBody>
      </p:sp>
      <p:grpSp>
        <p:nvGrpSpPr>
          <p:cNvPr id="29" name="Group 28">
            <a:extLst>
              <a:ext uri="{FF2B5EF4-FFF2-40B4-BE49-F238E27FC236}">
                <a16:creationId xmlns:a16="http://schemas.microsoft.com/office/drawing/2014/main" id="{53F62B4A-476F-440C-B9AB-A6548DE415F2}"/>
              </a:ext>
            </a:extLst>
          </p:cNvPr>
          <p:cNvGrpSpPr/>
          <p:nvPr/>
        </p:nvGrpSpPr>
        <p:grpSpPr>
          <a:xfrm>
            <a:off x="3599392" y="3788431"/>
            <a:ext cx="6984661" cy="1068894"/>
            <a:chOff x="3281915" y="3379641"/>
            <a:chExt cx="7955606" cy="1090343"/>
          </a:xfrm>
          <a:solidFill>
            <a:srgbClr val="0070C0"/>
          </a:solidFill>
        </p:grpSpPr>
        <p:sp>
          <p:nvSpPr>
            <p:cNvPr id="30" name="Rectangle 29">
              <a:extLst>
                <a:ext uri="{FF2B5EF4-FFF2-40B4-BE49-F238E27FC236}">
                  <a16:creationId xmlns:a16="http://schemas.microsoft.com/office/drawing/2014/main" id="{E6C053BE-18F8-486E-8CF3-61ED5E063B13}"/>
                </a:ext>
              </a:extLst>
            </p:cNvPr>
            <p:cNvSpPr/>
            <p:nvPr/>
          </p:nvSpPr>
          <p:spPr bwMode="auto">
            <a:xfrm>
              <a:off x="3281915" y="3379641"/>
              <a:ext cx="7955606" cy="109034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endParaRPr lang="en-US" sz="1345">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DF9E564E-C9FC-4359-9AF6-0AD417B02807}"/>
                </a:ext>
              </a:extLst>
            </p:cNvPr>
            <p:cNvSpPr/>
            <p:nvPr/>
          </p:nvSpPr>
          <p:spPr>
            <a:xfrm>
              <a:off x="5216193" y="4022727"/>
              <a:ext cx="3182500" cy="346619"/>
            </a:xfrm>
            <a:prstGeom prst="rect">
              <a:avLst/>
            </a:prstGeom>
            <a:grpFill/>
          </p:spPr>
          <p:txBody>
            <a:bodyPr wrap="none">
              <a:spAutoFit/>
            </a:bodyPr>
            <a:lstStyle/>
            <a:p>
              <a:pPr defTabSz="896295" fontAlgn="base">
                <a:lnSpc>
                  <a:spcPct val="90000"/>
                </a:lnSpc>
                <a:spcBef>
                  <a:spcPct val="0"/>
                </a:spcBef>
                <a:spcAft>
                  <a:spcPct val="0"/>
                </a:spcAft>
                <a:defRPr/>
              </a:pPr>
              <a:r>
                <a:rPr lang="en-US">
                  <a:ln w="3175">
                    <a:noFill/>
                  </a:ln>
                  <a:solidFill>
                    <a:srgbClr val="FFFFFF"/>
                  </a:solidFill>
                  <a:latin typeface="Segoe UI Semibold" panose="020B0702040204020203" pitchFamily="34" charset="0"/>
                  <a:cs typeface="Segoe UI" pitchFamily="34" charset="0"/>
                </a:rPr>
                <a:t>Azure Resource Manager</a:t>
              </a:r>
            </a:p>
          </p:txBody>
        </p:sp>
        <p:sp>
          <p:nvSpPr>
            <p:cNvPr id="32" name="Rectangle 31">
              <a:extLst>
                <a:ext uri="{FF2B5EF4-FFF2-40B4-BE49-F238E27FC236}">
                  <a16:creationId xmlns:a16="http://schemas.microsoft.com/office/drawing/2014/main" id="{FF07EE49-7ACB-4B60-AB8D-95379C78C64D}"/>
                </a:ext>
              </a:extLst>
            </p:cNvPr>
            <p:cNvSpPr/>
            <p:nvPr/>
          </p:nvSpPr>
          <p:spPr bwMode="auto">
            <a:xfrm>
              <a:off x="3643067" y="3513016"/>
              <a:ext cx="7307943" cy="44192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Policy Engine</a:t>
              </a:r>
            </a:p>
          </p:txBody>
        </p:sp>
      </p:grpSp>
      <p:sp>
        <p:nvSpPr>
          <p:cNvPr id="33" name="Rectangle 32">
            <a:extLst>
              <a:ext uri="{FF2B5EF4-FFF2-40B4-BE49-F238E27FC236}">
                <a16:creationId xmlns:a16="http://schemas.microsoft.com/office/drawing/2014/main" id="{3E05B150-8D1B-4DE1-9852-10818B962D2C}"/>
              </a:ext>
            </a:extLst>
          </p:cNvPr>
          <p:cNvSpPr/>
          <p:nvPr/>
        </p:nvSpPr>
        <p:spPr bwMode="auto">
          <a:xfrm>
            <a:off x="10583495" y="3788429"/>
            <a:ext cx="1364306" cy="1068894"/>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Resource Graph</a:t>
            </a:r>
          </a:p>
        </p:txBody>
      </p:sp>
      <p:sp>
        <p:nvSpPr>
          <p:cNvPr id="34" name="Rectangle 33">
            <a:extLst>
              <a:ext uri="{FF2B5EF4-FFF2-40B4-BE49-F238E27FC236}">
                <a16:creationId xmlns:a16="http://schemas.microsoft.com/office/drawing/2014/main" id="{6FBCC2A8-BEA9-46F4-9E2B-109344F6A67C}"/>
              </a:ext>
            </a:extLst>
          </p:cNvPr>
          <p:cNvSpPr/>
          <p:nvPr/>
        </p:nvSpPr>
        <p:spPr>
          <a:xfrm>
            <a:off x="11288485" y="3519089"/>
            <a:ext cx="609454" cy="258400"/>
          </a:xfrm>
          <a:prstGeom prst="rect">
            <a:avLst/>
          </a:prstGeom>
        </p:spPr>
        <p:txBody>
          <a:bodyPr wrap="none">
            <a:spAutoFit/>
          </a:bodyPr>
          <a:lstStyle/>
          <a:p>
            <a:pPr defTabSz="896295" fontAlgn="base">
              <a:lnSpc>
                <a:spcPct val="90000"/>
              </a:lnSpc>
              <a:spcBef>
                <a:spcPct val="0"/>
              </a:spcBef>
              <a:spcAft>
                <a:spcPct val="0"/>
              </a:spcAft>
              <a:defRPr/>
            </a:pPr>
            <a:r>
              <a:rPr lang="en-US" sz="1176">
                <a:ln w="3175">
                  <a:noFill/>
                </a:ln>
                <a:solidFill>
                  <a:srgbClr val="353535">
                    <a:lumMod val="75000"/>
                    <a:lumOff val="25000"/>
                  </a:srgbClr>
                </a:solidFill>
                <a:latin typeface="Segoe UI Semibold" panose="020B0702040204020203" pitchFamily="34" charset="0"/>
                <a:cs typeface="Segoe UI" pitchFamily="34" charset="0"/>
              </a:rPr>
              <a:t>Query</a:t>
            </a:r>
          </a:p>
        </p:txBody>
      </p:sp>
      <p:cxnSp>
        <p:nvCxnSpPr>
          <p:cNvPr id="35" name="Straight Connector 34">
            <a:extLst>
              <a:ext uri="{FF2B5EF4-FFF2-40B4-BE49-F238E27FC236}">
                <a16:creationId xmlns:a16="http://schemas.microsoft.com/office/drawing/2014/main" id="{A32CBC7E-8172-4225-A610-0EA0C29A9D7B}"/>
              </a:ext>
            </a:extLst>
          </p:cNvPr>
          <p:cNvCxnSpPr>
            <a:cxnSpLocks/>
          </p:cNvCxnSpPr>
          <p:nvPr/>
        </p:nvCxnSpPr>
        <p:spPr>
          <a:xfrm flipV="1">
            <a:off x="11265648" y="3429000"/>
            <a:ext cx="0" cy="347471"/>
          </a:xfrm>
          <a:prstGeom prst="line">
            <a:avLst/>
          </a:prstGeom>
          <a:ln w="19050">
            <a:solidFill>
              <a:schemeClr val="tx1">
                <a:lumMod val="60000"/>
                <a:lumOff val="40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67A604A-C539-4A38-B1B3-7604B06C91EE}"/>
              </a:ext>
            </a:extLst>
          </p:cNvPr>
          <p:cNvSpPr/>
          <p:nvPr/>
        </p:nvSpPr>
        <p:spPr>
          <a:xfrm>
            <a:off x="363932" y="756094"/>
            <a:ext cx="10740198" cy="338421"/>
          </a:xfrm>
          <a:prstGeom prst="rect">
            <a:avLst/>
          </a:prstGeom>
        </p:spPr>
        <p:txBody>
          <a:bodyPr wrap="square">
            <a:spAutoFit/>
          </a:bodyPr>
          <a:lstStyle/>
          <a:p>
            <a:pPr defTabSz="914411">
              <a:defRPr/>
            </a:pPr>
            <a:r>
              <a:rPr lang="en-US" sz="1568">
                <a:solidFill>
                  <a:srgbClr val="353535"/>
                </a:solidFill>
                <a:latin typeface="Segoe UI" panose="020B0502040204020203" pitchFamily="34" charset="0"/>
                <a:ea typeface="Calibri" panose="020F0502020204030204" pitchFamily="34" charset="0"/>
                <a:cs typeface="Segoe UI" panose="020B0502040204020203" pitchFamily="34" charset="0"/>
              </a:rPr>
              <a:t>Starting point for Governance MVP</a:t>
            </a:r>
          </a:p>
        </p:txBody>
      </p:sp>
      <p:sp>
        <p:nvSpPr>
          <p:cNvPr id="38" name="Rectangle 37">
            <a:extLst>
              <a:ext uri="{FF2B5EF4-FFF2-40B4-BE49-F238E27FC236}">
                <a16:creationId xmlns:a16="http://schemas.microsoft.com/office/drawing/2014/main" id="{A5ED67A6-E40B-44D4-BA84-BE6835AEA0C7}"/>
              </a:ext>
            </a:extLst>
          </p:cNvPr>
          <p:cNvSpPr/>
          <p:nvPr/>
        </p:nvSpPr>
        <p:spPr>
          <a:xfrm>
            <a:off x="148637" y="5186772"/>
            <a:ext cx="3237261" cy="1691721"/>
          </a:xfrm>
          <a:prstGeom prst="rect">
            <a:avLst/>
          </a:prstGeom>
        </p:spPr>
        <p:txBody>
          <a:bodyPr wrap="square">
            <a:spAutoFit/>
          </a:bodyPr>
          <a:lstStyle/>
          <a:p>
            <a:pPr defTabSz="914411">
              <a:defRPr/>
            </a:pPr>
            <a:r>
              <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rPr>
              <a:t>2. Policy-based Control</a:t>
            </a:r>
            <a:r>
              <a:rPr lang="en-US" sz="1274">
                <a:solidFill>
                  <a:srgbClr val="353535"/>
                </a:solidFill>
                <a:latin typeface="Segoe UI" panose="020B0502040204020203" pitchFamily="34" charset="0"/>
                <a:ea typeface="Times New Roman" panose="02020603050405020304" pitchFamily="18" charset="0"/>
                <a:cs typeface="Segoe UI" panose="020B0502040204020203" pitchFamily="34" charset="0"/>
              </a:rPr>
              <a:t>: Real-time enforcement, compliance assessment and remediation at scale </a:t>
            </a:r>
          </a:p>
          <a:p>
            <a:pPr defTabSz="914411">
              <a:defRPr/>
            </a:pP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411">
              <a:defRPr/>
            </a:pPr>
            <a:r>
              <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Visibility</a:t>
            </a:r>
            <a:r>
              <a:rPr lang="en-US" sz="1274">
                <a:solidFill>
                  <a:srgbClr val="353535"/>
                </a:solidFill>
                <a:latin typeface="Segoe UI" panose="020B0502040204020203" pitchFamily="34" charset="0"/>
                <a:ea typeface="Times New Roman" panose="02020603050405020304" pitchFamily="18" charset="0"/>
                <a:cs typeface="Segoe UI" panose="020B0502040204020203" pitchFamily="34" charset="0"/>
              </a:rPr>
              <a:t>: Query, explore &amp; analyze cloud resources at scale</a:t>
            </a: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411">
              <a:defRPr/>
            </a:pP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411">
              <a:defRPr/>
            </a:pPr>
            <a:endPar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83241" y="2090025"/>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rPr>
              <a:t>Environment Factory</a:t>
            </a:r>
            <a:r>
              <a:rPr lang="en-US" sz="1274">
                <a:solidFill>
                  <a:srgbClr val="353535"/>
                </a:solidFill>
                <a:latin typeface="Segoe UI" panose="020B0502040204020203" pitchFamily="34" charset="0"/>
                <a:ea typeface="Times New Roman" panose="02020603050405020304" pitchFamily="18" charset="0"/>
                <a:cs typeface="Segoe UI" panose="020B0502040204020203" pitchFamily="34" charset="0"/>
              </a:rPr>
              <a:t>: Deploy and update cloud environments in a repeatable manner using composable artifacts</a:t>
            </a: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3B290280-47FC-4C5A-9C4C-33955C176F01}"/>
              </a:ext>
            </a:extLst>
          </p:cNvPr>
          <p:cNvSpPr/>
          <p:nvPr/>
        </p:nvSpPr>
        <p:spPr bwMode="auto">
          <a:xfrm>
            <a:off x="1910160" y="3788428"/>
            <a:ext cx="1689230" cy="1073947"/>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Azure Blueprints</a:t>
            </a:r>
          </a:p>
        </p:txBody>
      </p:sp>
      <p:cxnSp>
        <p:nvCxnSpPr>
          <p:cNvPr id="43" name="Straight Arrow Connector 42">
            <a:extLst>
              <a:ext uri="{FF2B5EF4-FFF2-40B4-BE49-F238E27FC236}">
                <a16:creationId xmlns:a16="http://schemas.microsoft.com/office/drawing/2014/main" id="{A42299B7-5390-4814-AC18-6833367E0BC4}"/>
              </a:ext>
            </a:extLst>
          </p:cNvPr>
          <p:cNvCxnSpPr>
            <a:cxnSpLocks/>
          </p:cNvCxnSpPr>
          <p:nvPr/>
        </p:nvCxnSpPr>
        <p:spPr>
          <a:xfrm>
            <a:off x="2879070" y="2530833"/>
            <a:ext cx="0" cy="1210127"/>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AF2DE13-5389-4F2C-A250-60DD729DA77A}"/>
              </a:ext>
            </a:extLst>
          </p:cNvPr>
          <p:cNvCxnSpPr>
            <a:cxnSpLocks/>
          </p:cNvCxnSpPr>
          <p:nvPr/>
        </p:nvCxnSpPr>
        <p:spPr>
          <a:xfrm>
            <a:off x="2870246" y="2530832"/>
            <a:ext cx="961828" cy="0"/>
          </a:xfrm>
          <a:prstGeom prst="straightConnector1">
            <a:avLst/>
          </a:prstGeom>
          <a:ln w="28575">
            <a:solidFill>
              <a:schemeClr val="bg1">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D7C86E0-E4DC-4F5B-B0FE-BE0B554C25C2}"/>
              </a:ext>
            </a:extLst>
          </p:cNvPr>
          <p:cNvGrpSpPr/>
          <p:nvPr/>
        </p:nvGrpSpPr>
        <p:grpSpPr>
          <a:xfrm>
            <a:off x="3898608" y="1444016"/>
            <a:ext cx="3638047" cy="2201565"/>
            <a:chOff x="3976276" y="1472734"/>
            <a:chExt cx="3710524" cy="2245424"/>
          </a:xfrm>
        </p:grpSpPr>
        <p:sp>
          <p:nvSpPr>
            <p:cNvPr id="27" name="Double Brace 26">
              <a:extLst>
                <a:ext uri="{FF2B5EF4-FFF2-40B4-BE49-F238E27FC236}">
                  <a16:creationId xmlns:a16="http://schemas.microsoft.com/office/drawing/2014/main" id="{132A0C2D-149D-470D-8733-B0CAF08DF789}"/>
                </a:ext>
              </a:extLst>
            </p:cNvPr>
            <p:cNvSpPr/>
            <p:nvPr/>
          </p:nvSpPr>
          <p:spPr>
            <a:xfrm>
              <a:off x="3976276" y="1472734"/>
              <a:ext cx="3710524" cy="2209002"/>
            </a:xfrm>
            <a:prstGeom prst="bracePair">
              <a:avLst/>
            </a:prstGeom>
            <a:noFill/>
            <a:ln w="28575" cap="flat" cmpd="sng" algn="ctr">
              <a:solidFill>
                <a:srgbClr val="505050"/>
              </a:solidFill>
              <a:prstDash val="solid"/>
            </a:ln>
            <a:effectLst/>
          </p:spPr>
          <p:txBody>
            <a:bodyPr rtlCol="0" anchor="ctr"/>
            <a:lstStyle/>
            <a:p>
              <a:pPr algn="ctr" defTabSz="896364">
                <a:defRPr/>
              </a:pPr>
              <a:endParaRPr lang="nb-NO" sz="1730" kern="0">
                <a:solidFill>
                  <a:srgbClr val="1A1A1A"/>
                </a:solidFill>
                <a:latin typeface="Segoe UI"/>
              </a:endParaRPr>
            </a:p>
          </p:txBody>
        </p:sp>
        <p:sp>
          <p:nvSpPr>
            <p:cNvPr id="24" name="Rectangle 23">
              <a:extLst>
                <a:ext uri="{FF2B5EF4-FFF2-40B4-BE49-F238E27FC236}">
                  <a16:creationId xmlns:a16="http://schemas.microsoft.com/office/drawing/2014/main" id="{ED677177-FB10-4E19-A4ED-7F3A1BD0AE19}"/>
                </a:ext>
              </a:extLst>
            </p:cNvPr>
            <p:cNvSpPr/>
            <p:nvPr/>
          </p:nvSpPr>
          <p:spPr bwMode="auto">
            <a:xfrm>
              <a:off x="5375334"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Role-based Access</a:t>
              </a:r>
            </a:p>
          </p:txBody>
        </p:sp>
        <p:sp>
          <p:nvSpPr>
            <p:cNvPr id="25" name="Rectangle 24">
              <a:extLst>
                <a:ext uri="{FF2B5EF4-FFF2-40B4-BE49-F238E27FC236}">
                  <a16:creationId xmlns:a16="http://schemas.microsoft.com/office/drawing/2014/main" id="{5F14372D-1D66-4B9C-844D-83063297C2DC}"/>
                </a:ext>
              </a:extLst>
            </p:cNvPr>
            <p:cNvSpPr/>
            <p:nvPr/>
          </p:nvSpPr>
          <p:spPr bwMode="auto">
            <a:xfrm>
              <a:off x="444032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Policy Definitions</a:t>
              </a:r>
            </a:p>
          </p:txBody>
        </p:sp>
        <p:sp>
          <p:nvSpPr>
            <p:cNvPr id="26" name="Rectangle 25">
              <a:extLst>
                <a:ext uri="{FF2B5EF4-FFF2-40B4-BE49-F238E27FC236}">
                  <a16:creationId xmlns:a16="http://schemas.microsoft.com/office/drawing/2014/main" id="{B3F15FDE-7626-48E8-8C7B-4923CF13E8DA}"/>
                </a:ext>
              </a:extLst>
            </p:cNvPr>
            <p:cNvSpPr/>
            <p:nvPr/>
          </p:nvSpPr>
          <p:spPr bwMode="auto">
            <a:xfrm>
              <a:off x="6333587" y="1511863"/>
              <a:ext cx="890038" cy="1562132"/>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345">
                  <a:solidFill>
                    <a:srgbClr val="353535"/>
                  </a:solidFill>
                  <a:latin typeface="Segoe UI Semibold" panose="020B0702040204020203" pitchFamily="34" charset="0"/>
                  <a:cs typeface="Segoe UI Semibold" panose="020B0702040204020203" pitchFamily="34" charset="0"/>
                </a:rPr>
                <a:t>Resource Manager Templates</a:t>
              </a:r>
            </a:p>
          </p:txBody>
        </p:sp>
        <p:sp>
          <p:nvSpPr>
            <p:cNvPr id="40" name="Rectangle 39">
              <a:extLst>
                <a:ext uri="{FF2B5EF4-FFF2-40B4-BE49-F238E27FC236}">
                  <a16:creationId xmlns:a16="http://schemas.microsoft.com/office/drawing/2014/main" id="{DB852889-3D39-4A73-9E00-DBCA53F2C1CA}"/>
                </a:ext>
              </a:extLst>
            </p:cNvPr>
            <p:cNvSpPr/>
            <p:nvPr/>
          </p:nvSpPr>
          <p:spPr bwMode="auto">
            <a:xfrm rot="5400000">
              <a:off x="5740101" y="1809125"/>
              <a:ext cx="183725" cy="2783275"/>
            </a:xfrm>
            <a:prstGeom prst="rect">
              <a:avLst/>
            </a:prstGeom>
            <a:solidFill>
              <a:srgbClr val="00B0F0"/>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a:solidFill>
                    <a:srgbClr val="FFFFFF"/>
                  </a:solidFill>
                  <a:latin typeface="Segoe UI Semibold" panose="020B0702040204020203" pitchFamily="34" charset="0"/>
                  <a:cs typeface="Segoe UI Semibold" panose="020B0702040204020203" pitchFamily="34" charset="0"/>
                </a:rPr>
                <a:t>Management Groups</a:t>
              </a:r>
            </a:p>
          </p:txBody>
        </p:sp>
        <p:sp>
          <p:nvSpPr>
            <p:cNvPr id="41" name="Rectangle 40">
              <a:extLst>
                <a:ext uri="{FF2B5EF4-FFF2-40B4-BE49-F238E27FC236}">
                  <a16:creationId xmlns:a16="http://schemas.microsoft.com/office/drawing/2014/main" id="{01CEA414-0691-498D-AF5F-839E0CE30716}"/>
                </a:ext>
              </a:extLst>
            </p:cNvPr>
            <p:cNvSpPr/>
            <p:nvPr/>
          </p:nvSpPr>
          <p:spPr bwMode="auto">
            <a:xfrm rot="5400000">
              <a:off x="5740101" y="2023889"/>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Subscriptions</a:t>
              </a:r>
            </a:p>
          </p:txBody>
        </p:sp>
        <p:sp>
          <p:nvSpPr>
            <p:cNvPr id="45" name="Rectangle 44">
              <a:extLst>
                <a:ext uri="{FF2B5EF4-FFF2-40B4-BE49-F238E27FC236}">
                  <a16:creationId xmlns:a16="http://schemas.microsoft.com/office/drawing/2014/main" id="{3E772486-F8D6-48F5-9ED8-14D502C5AC2E}"/>
                </a:ext>
              </a:extLst>
            </p:cNvPr>
            <p:cNvSpPr/>
            <p:nvPr/>
          </p:nvSpPr>
          <p:spPr bwMode="auto">
            <a:xfrm rot="5400000">
              <a:off x="5736579" y="2234658"/>
              <a:ext cx="183725" cy="278327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5759" tIns="140607" rIns="175759" bIns="140607" numCol="1" spcCol="0" rtlCol="0" fromWordArt="0" anchor="ctr" anchorCtr="0" forceAA="0" compatLnSpc="1">
              <a:prstTxWarp prst="textNoShape">
                <a:avLst/>
              </a:prstTxWarp>
              <a:noAutofit/>
            </a:bodyPr>
            <a:lstStyle/>
            <a:p>
              <a:pPr algn="ctr" defTabSz="896104" fontAlgn="base">
                <a:lnSpc>
                  <a:spcPct val="90000"/>
                </a:lnSpc>
                <a:spcBef>
                  <a:spcPct val="0"/>
                </a:spcBef>
                <a:spcAft>
                  <a:spcPct val="0"/>
                </a:spcAft>
                <a:defRPr/>
              </a:pPr>
              <a:r>
                <a:rPr lang="en-US" sz="1050">
                  <a:solidFill>
                    <a:srgbClr val="353535"/>
                  </a:solidFill>
                  <a:latin typeface="Segoe UI Semibold" panose="020B0702040204020203" pitchFamily="34" charset="0"/>
                  <a:cs typeface="Segoe UI Semibold" panose="020B0702040204020203" pitchFamily="34" charset="0"/>
                </a:rPr>
                <a:t>Resource Groups</a:t>
              </a:r>
            </a:p>
          </p:txBody>
        </p:sp>
      </p:grpSp>
    </p:spTree>
    <p:extLst>
      <p:ext uri="{BB962C8B-B14F-4D97-AF65-F5344CB8AC3E}">
        <p14:creationId xmlns:p14="http://schemas.microsoft.com/office/powerpoint/2010/main" val="24248912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tretch>
            <a:fillRect/>
          </a:stretch>
        </p:blipFill>
        <p:spPr>
          <a:xfrm>
            <a:off x="2280052" y="899480"/>
            <a:ext cx="7480126" cy="3770972"/>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9323" y="289558"/>
            <a:ext cx="11655675"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00" dirty="0">
                <a:solidFill>
                  <a:srgbClr val="EAEAEA">
                    <a:lumMod val="50000"/>
                  </a:srgbClr>
                </a:solidFill>
                <a:latin typeface="Segoe UI Light" panose="020B0502040204020203" pitchFamily="34" charset="0"/>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07" y="2640914"/>
            <a:ext cx="1912617" cy="1656779"/>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77" b="1" i="1">
                <a:solidFill>
                  <a:srgbClr val="353535"/>
                </a:solidFill>
                <a:latin typeface="Segoe UI Semilight"/>
                <a:ea typeface="Segoe UI" pitchFamily="34" charset="0"/>
                <a:cs typeface="Segoe UI" pitchFamily="34" charset="0"/>
              </a:rPr>
              <a:t>Azure Cost Management</a:t>
            </a:r>
          </a:p>
          <a:p>
            <a:pPr marL="168107" indent="-168107" defTabSz="914289" fontAlgn="base">
              <a:lnSpc>
                <a:spcPct val="90000"/>
              </a:lnSpc>
              <a:spcBef>
                <a:spcPct val="0"/>
              </a:spcBef>
              <a:spcAft>
                <a:spcPct val="0"/>
              </a:spcAft>
              <a:buFont typeface="Arial" panose="020B0604020202020204" pitchFamily="34" charset="0"/>
              <a:buChar char="•"/>
            </a:pPr>
            <a:r>
              <a:rPr lang="en-US" sz="1177" b="1" i="1">
                <a:solidFill>
                  <a:srgbClr val="353535"/>
                </a:solidFill>
                <a:latin typeface="Segoe UI Semilight"/>
                <a:ea typeface="Segoe UI" pitchFamily="34" charset="0"/>
                <a:cs typeface="Segoe UI" pitchFamily="34" charset="0"/>
              </a:rPr>
              <a:t>Azure Advisor</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Portal</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16" y="5249248"/>
            <a:ext cx="2112341" cy="1413085"/>
          </a:xfrm>
          <a:prstGeom prst="accentCallout2">
            <a:avLst>
              <a:gd name="adj1" fmla="val 18750"/>
              <a:gd name="adj2" fmla="val -8333"/>
              <a:gd name="adj3" fmla="val 18750"/>
              <a:gd name="adj4" fmla="val -16667"/>
              <a:gd name="adj5" fmla="val -128154"/>
              <a:gd name="adj6" fmla="val -2873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77" b="1" i="1">
                <a:solidFill>
                  <a:srgbClr val="353535"/>
                </a:solidFill>
                <a:latin typeface="Segoe UI Semilight"/>
                <a:ea typeface="Segoe UI" pitchFamily="34" charset="0"/>
                <a:cs typeface="Segoe UI" pitchFamily="34" charset="0"/>
              </a:rPr>
              <a:t>Azure Security Center</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Subscription Design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Encryption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Hybrid Identity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Networking</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692" y="5249247"/>
            <a:ext cx="1912617" cy="1319196"/>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77" b="1" i="1">
                <a:solidFill>
                  <a:srgbClr val="353535"/>
                </a:solidFill>
                <a:latin typeface="Segoe UI Semilight"/>
                <a:ea typeface="Segoe UI" pitchFamily="34" charset="0"/>
                <a:cs typeface="Segoe UI" pitchFamily="34" charset="0"/>
              </a:rPr>
              <a:t>Azure Monitor</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Resource Manager Templates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Resource Graph</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59" y="5249247"/>
            <a:ext cx="1912617" cy="1319196"/>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77" b="1" i="1">
                <a:solidFill>
                  <a:srgbClr val="353535"/>
                </a:solidFill>
                <a:latin typeface="Segoe UI Semilight"/>
                <a:ea typeface="Segoe UI" pitchFamily="34" charset="0"/>
                <a:cs typeface="Segoe UI" pitchFamily="34" charset="0"/>
              </a:rPr>
              <a:t>RBAC</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AD</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AD B2B</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Azure AD B2C</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Directory Federation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rgbClr val="353535"/>
                </a:solidFill>
                <a:latin typeface="Segoe UI Semilight"/>
                <a:ea typeface="Segoe UI" pitchFamily="34" charset="0"/>
                <a:cs typeface="Segoe UI" pitchFamily="34" charset="0"/>
              </a:rPr>
              <a:t>Directory Replication</a:t>
            </a:r>
          </a:p>
          <a:p>
            <a:pPr marL="168107" indent="-168107" defTabSz="914289" fontAlgn="base">
              <a:lnSpc>
                <a:spcPct val="90000"/>
              </a:lnSpc>
              <a:spcBef>
                <a:spcPct val="0"/>
              </a:spcBef>
              <a:spcAft>
                <a:spcPct val="0"/>
              </a:spcAft>
              <a:buFont typeface="Arial" panose="020B0604020202020204" pitchFamily="34" charset="0"/>
              <a:buChar char="•"/>
            </a:pPr>
            <a:endParaRPr lang="en-US" sz="1177">
              <a:solidFill>
                <a:srgbClr val="353535"/>
              </a:solidFill>
              <a:latin typeface="Segoe UI Semilight"/>
              <a:ea typeface="Segoe UI" pitchFamily="34" charset="0"/>
              <a:cs typeface="Segoe UI"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65" y="2640913"/>
            <a:ext cx="1912617" cy="2130149"/>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dirty="0">
                <a:solidFill>
                  <a:srgbClr val="353535"/>
                </a:solidFill>
                <a:latin typeface="Segoe UI Semilight"/>
                <a:ea typeface="Segoe UI" pitchFamily="34" charset="0"/>
                <a:cs typeface="Segoe UI" pitchFamily="34" charset="0"/>
              </a:rPr>
              <a:t>Azure Blueprint</a:t>
            </a:r>
          </a:p>
          <a:p>
            <a:pPr marL="168107" indent="-168107" defTabSz="914289" fontAlgn="base">
              <a:lnSpc>
                <a:spcPct val="90000"/>
              </a:lnSpc>
              <a:spcBef>
                <a:spcPct val="0"/>
              </a:spcBef>
              <a:spcAft>
                <a:spcPct val="0"/>
              </a:spcAft>
              <a:buFont typeface="Arial" panose="020B0604020202020204" pitchFamily="34" charset="0"/>
              <a:buChar char="•"/>
            </a:pPr>
            <a:r>
              <a:rPr lang="en-US" sz="1177" b="1" dirty="0">
                <a:solidFill>
                  <a:srgbClr val="353535"/>
                </a:solidFill>
                <a:latin typeface="Segoe UI Semilight"/>
                <a:ea typeface="Segoe UI" pitchFamily="34" charset="0"/>
                <a:cs typeface="Segoe UI"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77" b="1" dirty="0">
                <a:solidFill>
                  <a:srgbClr val="353535"/>
                </a:solidFill>
                <a:latin typeface="Segoe UI Semilight"/>
                <a:ea typeface="Segoe UI" pitchFamily="34" charset="0"/>
                <a:cs typeface="Segoe UI" pitchFamily="34" charset="0"/>
              </a:rPr>
              <a:t>Resource Grouping &amp; Tagging</a:t>
            </a:r>
          </a:p>
          <a:p>
            <a:pPr marL="168107" indent="-168107" defTabSz="914289" fontAlgn="base">
              <a:lnSpc>
                <a:spcPct val="90000"/>
              </a:lnSpc>
              <a:spcBef>
                <a:spcPct val="0"/>
              </a:spcBef>
              <a:spcAft>
                <a:spcPct val="0"/>
              </a:spcAft>
              <a:buFont typeface="Arial" panose="020B0604020202020204" pitchFamily="34" charset="0"/>
              <a:buChar char="•"/>
            </a:pPr>
            <a:r>
              <a:rPr lang="en-US" sz="1177" b="1" dirty="0">
                <a:solidFill>
                  <a:srgbClr val="353535"/>
                </a:solidFill>
                <a:latin typeface="Segoe UI Semilight"/>
                <a:ea typeface="Segoe UI" pitchFamily="34" charset="0"/>
                <a:cs typeface="Segoe UI" pitchFamily="34" charset="0"/>
              </a:rPr>
              <a:t>Resource Manager Templates</a:t>
            </a:r>
          </a:p>
          <a:p>
            <a:pPr marL="168107" indent="-168107" defTabSz="914289" fontAlgn="base">
              <a:lnSpc>
                <a:spcPct val="90000"/>
              </a:lnSpc>
              <a:spcBef>
                <a:spcPct val="0"/>
              </a:spcBef>
              <a:spcAft>
                <a:spcPct val="0"/>
              </a:spcAft>
              <a:buFont typeface="Arial" panose="020B0604020202020204" pitchFamily="34" charset="0"/>
              <a:buChar char="•"/>
            </a:pPr>
            <a:r>
              <a:rPr lang="en-US" sz="1177" dirty="0">
                <a:solidFill>
                  <a:srgbClr val="353535"/>
                </a:solidFill>
                <a:latin typeface="Segoe UI Semilight"/>
                <a:ea typeface="Segoe UI" pitchFamily="34" charset="0"/>
                <a:cs typeface="Segoe UI" pitchFamily="34" charset="0"/>
              </a:rPr>
              <a:t>Azure DevOps</a:t>
            </a:r>
          </a:p>
          <a:p>
            <a:pPr marL="168107" indent="-168107" defTabSz="914289" fontAlgn="base">
              <a:lnSpc>
                <a:spcPct val="90000"/>
              </a:lnSpc>
              <a:spcBef>
                <a:spcPct val="0"/>
              </a:spcBef>
              <a:spcAft>
                <a:spcPct val="0"/>
              </a:spcAft>
              <a:buFont typeface="Arial" panose="020B0604020202020204" pitchFamily="34" charset="0"/>
              <a:buChar char="•"/>
            </a:pPr>
            <a:r>
              <a:rPr lang="en-US" sz="1177" dirty="0">
                <a:solidFill>
                  <a:srgbClr val="353535"/>
                </a:solidFill>
                <a:latin typeface="Segoe UI Semilight"/>
                <a:ea typeface="Segoe UI" pitchFamily="34" charset="0"/>
                <a:cs typeface="Segoe UI" pitchFamily="34" charset="0"/>
              </a:rPr>
              <a:t>Azure Site Recovery</a:t>
            </a:r>
          </a:p>
          <a:p>
            <a:pPr marL="168107" indent="-168107" defTabSz="914289" fontAlgn="base">
              <a:lnSpc>
                <a:spcPct val="90000"/>
              </a:lnSpc>
              <a:spcBef>
                <a:spcPct val="0"/>
              </a:spcBef>
              <a:spcAft>
                <a:spcPct val="0"/>
              </a:spcAft>
              <a:buFont typeface="Arial" panose="020B0604020202020204" pitchFamily="34" charset="0"/>
              <a:buChar char="•"/>
            </a:pPr>
            <a:r>
              <a:rPr lang="en-US" sz="1177" dirty="0">
                <a:solidFill>
                  <a:srgbClr val="353535"/>
                </a:solidFill>
                <a:latin typeface="Segoe UI Semilight"/>
                <a:ea typeface="Segoe UI" pitchFamily="34" charset="0"/>
                <a:cs typeface="Segoe UI" pitchFamily="34" charset="0"/>
              </a:rPr>
              <a:t>Azure Backup</a:t>
            </a:r>
          </a:p>
          <a:p>
            <a:pPr marL="168107" indent="-168107" defTabSz="914289" fontAlgn="base">
              <a:lnSpc>
                <a:spcPct val="90000"/>
              </a:lnSpc>
              <a:spcBef>
                <a:spcPct val="0"/>
              </a:spcBef>
              <a:spcAft>
                <a:spcPct val="0"/>
              </a:spcAft>
              <a:buFont typeface="Arial" panose="020B0604020202020204" pitchFamily="34" charset="0"/>
              <a:buChar char="•"/>
            </a:pPr>
            <a:r>
              <a:rPr lang="en-US" sz="1177" dirty="0">
                <a:solidFill>
                  <a:srgbClr val="353535"/>
                </a:solidFill>
                <a:latin typeface="Segoe UI Semilight"/>
                <a:ea typeface="Segoe UI" pitchFamily="34" charset="0"/>
                <a:cs typeface="Segoe UI" pitchFamily="34" charset="0"/>
              </a:rPr>
              <a:t>Azure Automation</a:t>
            </a:r>
          </a:p>
        </p:txBody>
      </p:sp>
    </p:spTree>
    <p:extLst>
      <p:ext uri="{BB962C8B-B14F-4D97-AF65-F5344CB8AC3E}">
        <p14:creationId xmlns:p14="http://schemas.microsoft.com/office/powerpoint/2010/main" val="337882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tretch>
            <a:fillRect/>
          </a:stretch>
        </p:blipFill>
        <p:spPr>
          <a:xfrm>
            <a:off x="2280052" y="899480"/>
            <a:ext cx="7480126" cy="3770972"/>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9323" y="289558"/>
            <a:ext cx="11655675" cy="609922"/>
          </a:xfrm>
          <a:prstGeom prst="rect">
            <a:avLst/>
          </a:prstGeom>
        </p:spPr>
        <p:txBody>
          <a:bodyPr vert="horz" lIns="91438" tIns="45719" rIns="91438" bIns="45719"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00">
                <a:solidFill>
                  <a:srgbClr val="EAEAEA">
                    <a:lumMod val="50000"/>
                  </a:srgbClr>
                </a:solidFill>
                <a:latin typeface="Segoe UI Light" panose="020B0502040204020203" pitchFamily="34" charset="0"/>
                <a:cs typeface="Segoe UI Light" panose="020B0502040204020203" pitchFamily="34" charset="0"/>
              </a:rPr>
              <a:t>Integrating 3</a:t>
            </a:r>
            <a:r>
              <a:rPr lang="en-US" sz="4000" baseline="30000">
                <a:solidFill>
                  <a:srgbClr val="EAEAEA">
                    <a:lumMod val="50000"/>
                  </a:srgbClr>
                </a:solidFill>
                <a:latin typeface="Segoe UI Light" panose="020B0502040204020203" pitchFamily="34" charset="0"/>
                <a:cs typeface="Segoe UI Light" panose="020B0502040204020203" pitchFamily="34" charset="0"/>
              </a:rPr>
              <a:t>rd</a:t>
            </a:r>
            <a:r>
              <a:rPr lang="en-US" sz="4000">
                <a:solidFill>
                  <a:srgbClr val="EAEAEA">
                    <a:lumMod val="50000"/>
                  </a:srgbClr>
                </a:solidFill>
                <a:latin typeface="Segoe UI Light" panose="020B0502040204020203" pitchFamily="34" charset="0"/>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07" y="2640914"/>
            <a:ext cx="1912617" cy="1656779"/>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Cost Management 3</a:t>
            </a:r>
            <a:r>
              <a:rPr lang="en-US" sz="1177" b="1" baseline="30000">
                <a:solidFill>
                  <a:srgbClr val="353535"/>
                </a:solidFill>
                <a:latin typeface="Segoe UI Semilight"/>
                <a:ea typeface="Segoe UI" pitchFamily="34" charset="0"/>
                <a:cs typeface="Segoe UI" pitchFamily="34" charset="0"/>
              </a:rPr>
              <a:t>rd</a:t>
            </a:r>
            <a:r>
              <a:rPr lang="en-US" sz="1177" b="1">
                <a:solidFill>
                  <a:srgbClr val="353535"/>
                </a:solidFill>
                <a:latin typeface="Segoe UI Semilight"/>
                <a:ea typeface="Segoe UI" pitchFamily="34" charset="0"/>
                <a:cs typeface="Segoe UI" pitchFamily="34" charset="0"/>
              </a:rPr>
              <a:t> party</a:t>
            </a:r>
            <a:endParaRPr lang="en-US" sz="1177">
              <a:solidFill>
                <a:srgbClr val="353535"/>
              </a:solidFill>
              <a:latin typeface="Segoe UI Semilight"/>
              <a:ea typeface="Segoe UI" pitchFamily="34" charset="0"/>
              <a:cs typeface="Segoe UI" pitchFamily="34" charset="0"/>
            </a:endParaRP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16" y="5249248"/>
            <a:ext cx="2112341" cy="1413085"/>
          </a:xfrm>
          <a:prstGeom prst="accentCallout2">
            <a:avLst>
              <a:gd name="adj1" fmla="val 18750"/>
              <a:gd name="adj2" fmla="val -8333"/>
              <a:gd name="adj3" fmla="val 18750"/>
              <a:gd name="adj4" fmla="val -16667"/>
              <a:gd name="adj5" fmla="val -128154"/>
              <a:gd name="adj6" fmla="val -2873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Security baselining 3</a:t>
            </a:r>
            <a:r>
              <a:rPr lang="en-US" sz="1177" b="1" baseline="30000">
                <a:solidFill>
                  <a:srgbClr val="353535"/>
                </a:solidFill>
                <a:latin typeface="Segoe UI Semilight"/>
                <a:ea typeface="Segoe UI" pitchFamily="34" charset="0"/>
                <a:cs typeface="Segoe UI" pitchFamily="34" charset="0"/>
              </a:rPr>
              <a:t>rd</a:t>
            </a:r>
            <a:r>
              <a:rPr lang="en-US" sz="1177" b="1">
                <a:solidFill>
                  <a:srgbClr val="353535"/>
                </a:solidFill>
                <a:latin typeface="Segoe UI Semilight"/>
                <a:ea typeface="Segoe UI" pitchFamily="34" charset="0"/>
                <a:cs typeface="Segoe UI" pitchFamily="34" charset="0"/>
              </a:rPr>
              <a:t> party</a:t>
            </a:r>
            <a:endParaRPr lang="en-US" sz="1177">
              <a:solidFill>
                <a:srgbClr val="353535"/>
              </a:solidFill>
              <a:latin typeface="Segoe UI Semilight"/>
              <a:ea typeface="Segoe UI" pitchFamily="34" charset="0"/>
              <a:cs typeface="Segoe UI" pitchFamily="34" charset="0"/>
            </a:endParaRP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692" y="5249247"/>
            <a:ext cx="1912617" cy="1319196"/>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Discovery,  onboarding, and recovery 3</a:t>
            </a:r>
            <a:r>
              <a:rPr lang="en-US" sz="1177" b="1" baseline="30000">
                <a:solidFill>
                  <a:srgbClr val="353535"/>
                </a:solidFill>
                <a:latin typeface="Segoe UI Semilight"/>
                <a:ea typeface="Segoe UI" pitchFamily="34" charset="0"/>
                <a:cs typeface="Segoe UI" pitchFamily="34" charset="0"/>
              </a:rPr>
              <a:t>rd</a:t>
            </a:r>
            <a:r>
              <a:rPr lang="en-US" sz="1177" b="1">
                <a:solidFill>
                  <a:srgbClr val="353535"/>
                </a:solidFill>
                <a:latin typeface="Segoe UI Semilight"/>
                <a:ea typeface="Segoe UI" pitchFamily="34" charset="0"/>
                <a:cs typeface="Segoe UI" pitchFamily="34" charset="0"/>
              </a:rPr>
              <a:t> parties</a:t>
            </a:r>
            <a:endParaRPr lang="en-US" sz="1177">
              <a:solidFill>
                <a:srgbClr val="353535"/>
              </a:solidFill>
              <a:latin typeface="Segoe UI Semilight"/>
              <a:ea typeface="Segoe UI" pitchFamily="34" charset="0"/>
              <a:cs typeface="Segoe UI"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59" y="5249247"/>
            <a:ext cx="1912617" cy="1319196"/>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3</a:t>
            </a:r>
            <a:r>
              <a:rPr lang="en-US" sz="1177" b="1" baseline="30000">
                <a:solidFill>
                  <a:srgbClr val="353535"/>
                </a:solidFill>
                <a:latin typeface="Segoe UI Semilight"/>
                <a:ea typeface="Segoe UI" pitchFamily="34" charset="0"/>
                <a:cs typeface="Segoe UI" pitchFamily="34" charset="0"/>
              </a:rPr>
              <a:t>rd</a:t>
            </a:r>
            <a:r>
              <a:rPr lang="en-US" sz="1177" b="1">
                <a:solidFill>
                  <a:srgbClr val="353535"/>
                </a:solidFill>
                <a:latin typeface="Segoe UI Semilight"/>
                <a:ea typeface="Segoe UI" pitchFamily="34" charset="0"/>
                <a:cs typeface="Segoe UI" pitchFamily="34" charset="0"/>
              </a:rPr>
              <a:t> party identity providers</a:t>
            </a:r>
            <a:endParaRPr lang="en-US" sz="1177">
              <a:solidFill>
                <a:srgbClr val="353535"/>
              </a:solidFill>
              <a:latin typeface="Segoe UI Semilight"/>
              <a:ea typeface="Segoe UI" pitchFamily="34" charset="0"/>
              <a:cs typeface="Segoe UI"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65" y="2640913"/>
            <a:ext cx="1912617" cy="2130149"/>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Resourcing, Tagging, Grouping, and Deployment template management 3</a:t>
            </a:r>
            <a:r>
              <a:rPr lang="en-US" sz="1177" b="1" baseline="30000">
                <a:solidFill>
                  <a:srgbClr val="353535"/>
                </a:solidFill>
                <a:latin typeface="Segoe UI Semilight"/>
                <a:ea typeface="Segoe UI" pitchFamily="34" charset="0"/>
                <a:cs typeface="Segoe UI" pitchFamily="34" charset="0"/>
              </a:rPr>
              <a:t>rd</a:t>
            </a:r>
            <a:r>
              <a:rPr lang="en-US" sz="1177" b="1">
                <a:solidFill>
                  <a:srgbClr val="353535"/>
                </a:solidFill>
                <a:latin typeface="Segoe UI Semilight"/>
                <a:ea typeface="Segoe UI" pitchFamily="34" charset="0"/>
                <a:cs typeface="Segoe UI" pitchFamily="34" charset="0"/>
              </a:rPr>
              <a:t> parties</a:t>
            </a:r>
          </a:p>
          <a:p>
            <a:pPr marL="168107" indent="-168107" defTabSz="914289" fontAlgn="base">
              <a:lnSpc>
                <a:spcPct val="90000"/>
              </a:lnSpc>
              <a:spcBef>
                <a:spcPct val="0"/>
              </a:spcBef>
              <a:spcAft>
                <a:spcPct val="0"/>
              </a:spcAft>
              <a:buFont typeface="Arial" panose="020B0604020202020204" pitchFamily="34" charset="0"/>
              <a:buChar char="•"/>
            </a:pPr>
            <a:r>
              <a:rPr lang="en-US" sz="1177" b="1">
                <a:solidFill>
                  <a:srgbClr val="353535"/>
                </a:solidFill>
                <a:latin typeface="Segoe UI Semilight"/>
                <a:ea typeface="Segoe UI" pitchFamily="34" charset="0"/>
                <a:cs typeface="Segoe UI" pitchFamily="34" charset="0"/>
              </a:rPr>
              <a:t>Could cross over into Devops tooling</a:t>
            </a:r>
            <a:endParaRPr lang="en-US" sz="1177">
              <a:solidFill>
                <a:srgbClr val="353535"/>
              </a:soli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3464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0" grpId="0" animBg="1"/>
      <p:bldP spid="21"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5510784" cy="997196"/>
          </a:xfrm>
        </p:spPr>
        <p:txBody>
          <a:bodyPr/>
          <a:lstStyle/>
          <a:p>
            <a:r>
              <a:rPr lang="en-US" dirty="0"/>
              <a:t>Demo: Tagging Policy &amp; Remediation</a:t>
            </a:r>
          </a:p>
        </p:txBody>
      </p:sp>
    </p:spTree>
    <p:extLst>
      <p:ext uri="{BB962C8B-B14F-4D97-AF65-F5344CB8AC3E}">
        <p14:creationId xmlns:p14="http://schemas.microsoft.com/office/powerpoint/2010/main" val="20806223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A9A9-0B64-4936-8B60-7D542B0E598D}"/>
              </a:ext>
            </a:extLst>
          </p:cNvPr>
          <p:cNvSpPr>
            <a:spLocks noGrp="1"/>
          </p:cNvSpPr>
          <p:nvPr>
            <p:ph type="title"/>
          </p:nvPr>
        </p:nvSpPr>
        <p:spPr>
          <a:xfrm>
            <a:off x="588263" y="457200"/>
            <a:ext cx="11018520" cy="553998"/>
          </a:xfrm>
        </p:spPr>
        <p:txBody>
          <a:bodyPr>
            <a:normAutofit fontScale="90000"/>
          </a:bodyPr>
          <a:lstStyle/>
          <a:p>
            <a:r>
              <a:rPr lang="en-US"/>
              <a:t>Microsoft Cloud Adoption Framework for Azure</a:t>
            </a:r>
          </a:p>
        </p:txBody>
      </p:sp>
      <p:cxnSp>
        <p:nvCxnSpPr>
          <p:cNvPr id="72" name="Straight Arrow Connector 71">
            <a:extLst>
              <a:ext uri="{FF2B5EF4-FFF2-40B4-BE49-F238E27FC236}">
                <a16:creationId xmlns:a16="http://schemas.microsoft.com/office/drawing/2014/main" id="{40037F0D-5466-4477-94FD-F614276676D6}"/>
              </a:ext>
              <a:ext uri="{C183D7F6-B498-43B3-948B-1728B52AA6E4}">
                <adec:decorative xmlns:adec="http://schemas.microsoft.com/office/drawing/2017/decorative" val="1"/>
              </a:ext>
            </a:extLst>
          </p:cNvPr>
          <p:cNvCxnSpPr>
            <a:cxnSpLocks/>
          </p:cNvCxnSpPr>
          <p:nvPr/>
        </p:nvCxnSpPr>
        <p:spPr>
          <a:xfrm>
            <a:off x="3296744" y="5070145"/>
            <a:ext cx="8161518" cy="0"/>
          </a:xfrm>
          <a:prstGeom prst="straightConnector1">
            <a:avLst/>
          </a:prstGeom>
          <a:ln w="22225">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5FF3E05-0E6D-4B96-B89B-1AF133C23C40}"/>
              </a:ext>
              <a:ext uri="{C183D7F6-B498-43B3-948B-1728B52AA6E4}">
                <adec:decorative xmlns:adec="http://schemas.microsoft.com/office/drawing/2017/decorative" val="1"/>
              </a:ext>
            </a:extLst>
          </p:cNvPr>
          <p:cNvSpPr/>
          <p:nvPr/>
        </p:nvSpPr>
        <p:spPr>
          <a:xfrm>
            <a:off x="8950216"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Rounded Corners 73">
            <a:extLst>
              <a:ext uri="{FF2B5EF4-FFF2-40B4-BE49-F238E27FC236}">
                <a16:creationId xmlns:a16="http://schemas.microsoft.com/office/drawing/2014/main" id="{9052B9A6-F550-4FD4-B4B1-3D5F1617A22A}"/>
              </a:ext>
              <a:ext uri="{C183D7F6-B498-43B3-948B-1728B52AA6E4}">
                <adec:decorative xmlns:adec="http://schemas.microsoft.com/office/drawing/2017/decorative" val="1"/>
              </a:ext>
            </a:extLst>
          </p:cNvPr>
          <p:cNvSpPr/>
          <p:nvPr/>
        </p:nvSpPr>
        <p:spPr>
          <a:xfrm>
            <a:off x="621412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3E2F3EE4-5905-4314-94F9-F3B00E5FCAC3}"/>
              </a:ext>
            </a:extLst>
          </p:cNvPr>
          <p:cNvSpPr txBox="1"/>
          <p:nvPr/>
        </p:nvSpPr>
        <p:spPr>
          <a:xfrm>
            <a:off x="6336998" y="2014253"/>
            <a:ext cx="208945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Ready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Azure readiness guide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First landing zone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Expand the blueprint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Best practice Validation</a:t>
            </a:r>
          </a:p>
        </p:txBody>
      </p:sp>
      <p:sp>
        <p:nvSpPr>
          <p:cNvPr id="76" name="Rectangle: Rounded Corners 75">
            <a:extLst>
              <a:ext uri="{FF2B5EF4-FFF2-40B4-BE49-F238E27FC236}">
                <a16:creationId xmlns:a16="http://schemas.microsoft.com/office/drawing/2014/main" id="{7A641BB3-13AF-4560-85A0-6138BAC29024}"/>
              </a:ext>
              <a:ext uri="{C183D7F6-B498-43B3-948B-1728B52AA6E4}">
                <adec:decorative xmlns:adec="http://schemas.microsoft.com/office/drawing/2017/decorative" val="1"/>
              </a:ext>
            </a:extLst>
          </p:cNvPr>
          <p:cNvSpPr/>
          <p:nvPr/>
        </p:nvSpPr>
        <p:spPr>
          <a:xfrm>
            <a:off x="3471598"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07EB3BB5-D724-4542-8D33-DC95B2A403CB}"/>
              </a:ext>
            </a:extLst>
          </p:cNvPr>
          <p:cNvSpPr txBox="1"/>
          <p:nvPr/>
        </p:nvSpPr>
        <p:spPr>
          <a:xfrm>
            <a:off x="3462298" y="2014253"/>
            <a:ext cx="234739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Plan</a:t>
            </a:r>
          </a:p>
          <a:p>
            <a:pPr marR="0" lvl="0" algn="ctr" defTabSz="914400" rtl="0" eaLnBrk="1" fontAlgn="auto" latinLnBrk="0" hangingPunct="1">
              <a:lnSpc>
                <a:spcPct val="100000"/>
              </a:lnSpc>
              <a:spcBef>
                <a:spcPts val="0"/>
              </a:spcBef>
              <a:spcAft>
                <a:spcPts val="0"/>
              </a:spcAft>
              <a:buClrTx/>
              <a:buSzTx/>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sp>
        <p:nvSpPr>
          <p:cNvPr id="78"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3296744" y="1236910"/>
            <a:ext cx="8161518" cy="2808919"/>
          </a:xfrm>
          <a:prstGeom prst="roundRect">
            <a:avLst>
              <a:gd name="adj" fmla="val 2546"/>
            </a:avLst>
          </a:prstGeom>
          <a:no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31B09133-CED7-4A97-BF57-B55557733130}"/>
              </a:ext>
            </a:extLst>
          </p:cNvPr>
          <p:cNvSpPr/>
          <p:nvPr/>
        </p:nvSpPr>
        <p:spPr>
          <a:xfrm>
            <a:off x="8912790" y="1824615"/>
            <a:ext cx="2355005" cy="338554"/>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Adopt</a:t>
            </a:r>
          </a:p>
        </p:txBody>
      </p:sp>
      <p:sp>
        <p:nvSpPr>
          <p:cNvPr id="80" name="check 3">
            <a:extLst>
              <a:ext uri="{FF2B5EF4-FFF2-40B4-BE49-F238E27FC236}">
                <a16:creationId xmlns:a16="http://schemas.microsoft.com/office/drawing/2014/main" id="{405B9348-AE3D-4CF6-8B5A-5C70C2BC3BFE}"/>
              </a:ext>
              <a:ext uri="{C183D7F6-B498-43B3-948B-1728B52AA6E4}">
                <adec:decorative xmlns:adec="http://schemas.microsoft.com/office/drawing/2017/decorative" val="1"/>
              </a:ext>
            </a:extLst>
          </p:cNvPr>
          <p:cNvSpPr>
            <a:spLocks noChangeAspect="1" noEditPoints="1"/>
          </p:cNvSpPr>
          <p:nvPr/>
        </p:nvSpPr>
        <p:spPr bwMode="auto">
          <a:xfrm>
            <a:off x="7170259" y="1568644"/>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BulletedList_E8FD">
            <a:extLst>
              <a:ext uri="{FF2B5EF4-FFF2-40B4-BE49-F238E27FC236}">
                <a16:creationId xmlns:a16="http://schemas.microsoft.com/office/drawing/2014/main" id="{B7E7A391-164E-483E-9508-C064DE9BA55F}"/>
              </a:ext>
              <a:ext uri="{C183D7F6-B498-43B3-948B-1728B52AA6E4}">
                <adec:decorative xmlns:adec="http://schemas.microsoft.com/office/drawing/2017/decorative" val="1"/>
              </a:ext>
            </a:extLst>
          </p:cNvPr>
          <p:cNvSpPr>
            <a:spLocks noChangeAspect="1" noEditPoints="1"/>
          </p:cNvSpPr>
          <p:nvPr/>
        </p:nvSpPr>
        <p:spPr bwMode="auto">
          <a:xfrm>
            <a:off x="4430015" y="1622839"/>
            <a:ext cx="363321" cy="257370"/>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arrow_3">
            <a:extLst>
              <a:ext uri="{FF2B5EF4-FFF2-40B4-BE49-F238E27FC236}">
                <a16:creationId xmlns:a16="http://schemas.microsoft.com/office/drawing/2014/main" id="{037F71B0-833E-49AD-81EA-DEF80F6B73E6}"/>
              </a:ext>
              <a:ext uri="{C183D7F6-B498-43B3-948B-1728B52AA6E4}">
                <adec:decorative xmlns:adec="http://schemas.microsoft.com/office/drawing/2017/decorative" val="1"/>
              </a:ext>
            </a:extLst>
          </p:cNvPr>
          <p:cNvSpPr>
            <a:spLocks noChangeAspect="1" noEditPoints="1"/>
          </p:cNvSpPr>
          <p:nvPr/>
        </p:nvSpPr>
        <p:spPr bwMode="auto">
          <a:xfrm>
            <a:off x="10010454" y="1563225"/>
            <a:ext cx="159678" cy="274998"/>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86DC19F6-B012-4D2A-8C37-363BBBC54494}"/>
              </a:ext>
              <a:ext uri="{C183D7F6-B498-43B3-948B-1728B52AA6E4}">
                <adec:decorative xmlns:adec="http://schemas.microsoft.com/office/drawing/2017/decorative" val="1"/>
              </a:ext>
            </a:extLst>
          </p:cNvPr>
          <p:cNvSpPr/>
          <p:nvPr/>
        </p:nvSpPr>
        <p:spPr>
          <a:xfrm>
            <a:off x="707340" y="1408807"/>
            <a:ext cx="2280155" cy="246512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B852A818-B8C0-4672-9162-524D04E0C4D5}"/>
              </a:ext>
            </a:extLst>
          </p:cNvPr>
          <p:cNvSpPr txBox="1"/>
          <p:nvPr/>
        </p:nvSpPr>
        <p:spPr>
          <a:xfrm>
            <a:off x="738334" y="2014253"/>
            <a:ext cx="2211913" cy="12926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600" b="1" dirty="0">
                <a:solidFill>
                  <a:srgbClr val="243A5E"/>
                </a:solidFill>
                <a:latin typeface="Segoe UI Semibold"/>
                <a:ea typeface="+mn-lt"/>
                <a:cs typeface="Segoe UI Semibold"/>
              </a:rPr>
              <a:t>Define Strategy</a:t>
            </a:r>
            <a:endParaRPr kumimoji="0" lang="en-US" sz="1600" b="1" i="0" u="none" strike="noStrike" kern="1200" cap="none" spc="0" normalizeH="0" baseline="0" noProof="0" dirty="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Understand motivations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outcomes</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Business justification</a:t>
            </a:r>
            <a:endParaRPr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endParaRPr>
          </a:p>
          <a:p>
            <a:pPr marL="171450" marR="0" lvl="0" indent="-171450" defTabSz="914367" rtl="0" eaLnBrk="1" fontAlgn="auto" latinLnBrk="0" hangingPunct="1">
              <a:lnSpc>
                <a:spcPct val="100000"/>
              </a:lnSpc>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lumMod val="50000"/>
                  </a:srgbClr>
                </a:solidFill>
                <a:effectLst/>
                <a:uLnTx/>
                <a:uFillTx/>
                <a:latin typeface="Segoe UI"/>
                <a:ea typeface="+mn-lt"/>
                <a:cs typeface="Calibri" panose="020F0502020204030204"/>
              </a:rPr>
              <a:t>Prioritize project</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plan">
            <a:extLst>
              <a:ext uri="{FF2B5EF4-FFF2-40B4-BE49-F238E27FC236}">
                <a16:creationId xmlns:a16="http://schemas.microsoft.com/office/drawing/2014/main" id="{7EC3DB8A-CE1B-420C-B633-3672634A58FB}"/>
              </a:ext>
              <a:ext uri="{C183D7F6-B498-43B3-948B-1728B52AA6E4}">
                <adec:decorative xmlns:adec="http://schemas.microsoft.com/office/drawing/2017/decorative" val="1"/>
              </a:ext>
            </a:extLst>
          </p:cNvPr>
          <p:cNvSpPr>
            <a:spLocks noChangeAspect="1" noEditPoints="1"/>
          </p:cNvSpPr>
          <p:nvPr/>
        </p:nvSpPr>
        <p:spPr bwMode="auto">
          <a:xfrm>
            <a:off x="1683398" y="1586859"/>
            <a:ext cx="328039" cy="329330"/>
          </a:xfrm>
          <a:custGeom>
            <a:avLst/>
            <a:gdLst>
              <a:gd name="T0" fmla="*/ 116 w 352"/>
              <a:gd name="T1" fmla="*/ 117 h 352"/>
              <a:gd name="T2" fmla="*/ 0 w 352"/>
              <a:gd name="T3" fmla="*/ 0 h 352"/>
              <a:gd name="T4" fmla="*/ 116 w 352"/>
              <a:gd name="T5" fmla="*/ 0 h 352"/>
              <a:gd name="T6" fmla="*/ 0 w 352"/>
              <a:gd name="T7" fmla="*/ 117 h 352"/>
              <a:gd name="T8" fmla="*/ 352 w 352"/>
              <a:gd name="T9" fmla="*/ 352 h 352"/>
              <a:gd name="T10" fmla="*/ 235 w 352"/>
              <a:gd name="T11" fmla="*/ 236 h 352"/>
              <a:gd name="T12" fmla="*/ 352 w 352"/>
              <a:gd name="T13" fmla="*/ 236 h 352"/>
              <a:gd name="T14" fmla="*/ 235 w 352"/>
              <a:gd name="T15" fmla="*/ 352 h 352"/>
              <a:gd name="T16" fmla="*/ 66 w 352"/>
              <a:gd name="T17" fmla="*/ 218 h 352"/>
              <a:gd name="T18" fmla="*/ 2 w 352"/>
              <a:gd name="T19" fmla="*/ 282 h 352"/>
              <a:gd name="T20" fmla="*/ 66 w 352"/>
              <a:gd name="T21" fmla="*/ 347 h 352"/>
              <a:gd name="T22" fmla="*/ 130 w 352"/>
              <a:gd name="T23" fmla="*/ 282 h 352"/>
              <a:gd name="T24" fmla="*/ 66 w 352"/>
              <a:gd name="T25" fmla="*/ 218 h 352"/>
              <a:gd name="T26" fmla="*/ 113 w 352"/>
              <a:gd name="T27" fmla="*/ 239 h 352"/>
              <a:gd name="T28" fmla="*/ 345 w 352"/>
              <a:gd name="T29" fmla="*/ 8 h 352"/>
              <a:gd name="T30" fmla="*/ 345 w 352"/>
              <a:gd name="T31" fmla="*/ 83 h 352"/>
              <a:gd name="T32" fmla="*/ 345 w 352"/>
              <a:gd name="T33" fmla="*/ 7 h 352"/>
              <a:gd name="T34" fmla="*/ 269 w 352"/>
              <a:gd name="T35" fmla="*/ 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2" h="352">
                <a:moveTo>
                  <a:pt x="116" y="117"/>
                </a:moveTo>
                <a:cubicBezTo>
                  <a:pt x="0" y="0"/>
                  <a:pt x="0" y="0"/>
                  <a:pt x="0" y="0"/>
                </a:cubicBezTo>
                <a:moveTo>
                  <a:pt x="116" y="0"/>
                </a:moveTo>
                <a:cubicBezTo>
                  <a:pt x="0" y="117"/>
                  <a:pt x="0" y="117"/>
                  <a:pt x="0" y="117"/>
                </a:cubicBezTo>
                <a:moveTo>
                  <a:pt x="352" y="352"/>
                </a:moveTo>
                <a:cubicBezTo>
                  <a:pt x="235" y="236"/>
                  <a:pt x="235" y="236"/>
                  <a:pt x="235" y="236"/>
                </a:cubicBezTo>
                <a:moveTo>
                  <a:pt x="352" y="236"/>
                </a:moveTo>
                <a:cubicBezTo>
                  <a:pt x="235" y="352"/>
                  <a:pt x="235" y="352"/>
                  <a:pt x="235" y="352"/>
                </a:cubicBezTo>
                <a:moveTo>
                  <a:pt x="66" y="218"/>
                </a:moveTo>
                <a:cubicBezTo>
                  <a:pt x="30" y="218"/>
                  <a:pt x="2" y="247"/>
                  <a:pt x="2" y="282"/>
                </a:cubicBezTo>
                <a:cubicBezTo>
                  <a:pt x="2" y="318"/>
                  <a:pt x="30" y="347"/>
                  <a:pt x="66" y="347"/>
                </a:cubicBezTo>
                <a:cubicBezTo>
                  <a:pt x="101" y="347"/>
                  <a:pt x="130" y="318"/>
                  <a:pt x="130" y="282"/>
                </a:cubicBezTo>
                <a:cubicBezTo>
                  <a:pt x="130" y="247"/>
                  <a:pt x="101" y="218"/>
                  <a:pt x="66" y="218"/>
                </a:cubicBezTo>
                <a:close/>
                <a:moveTo>
                  <a:pt x="113" y="239"/>
                </a:moveTo>
                <a:cubicBezTo>
                  <a:pt x="345" y="8"/>
                  <a:pt x="345" y="8"/>
                  <a:pt x="345" y="8"/>
                </a:cubicBezTo>
                <a:moveTo>
                  <a:pt x="345" y="83"/>
                </a:moveTo>
                <a:cubicBezTo>
                  <a:pt x="345" y="7"/>
                  <a:pt x="345" y="7"/>
                  <a:pt x="345" y="7"/>
                </a:cubicBezTo>
                <a:cubicBezTo>
                  <a:pt x="269" y="7"/>
                  <a:pt x="269" y="7"/>
                  <a:pt x="269" y="7"/>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52F4BCC8-4517-42D2-B481-CD21E37B6D05}"/>
              </a:ext>
              <a:ext uri="{C183D7F6-B498-43B3-948B-1728B52AA6E4}">
                <adec:decorative xmlns:adec="http://schemas.microsoft.com/office/drawing/2017/decorative" val="1"/>
              </a:ext>
            </a:extLst>
          </p:cNvPr>
          <p:cNvSpPr/>
          <p:nvPr/>
        </p:nvSpPr>
        <p:spPr>
          <a:xfrm>
            <a:off x="4869461" y="4231488"/>
            <a:ext cx="5016084" cy="1677315"/>
          </a:xfrm>
          <a:prstGeom prst="roundRect">
            <a:avLst>
              <a:gd name="adj" fmla="val 2546"/>
            </a:avLst>
          </a:prstGeom>
          <a:solidFill>
            <a:schemeClr val="bg1"/>
          </a:solidFill>
          <a:ln w="254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333A6FE-CFEE-415A-A895-6BC0771F2E7F}"/>
              </a:ext>
              <a:ext uri="{C183D7F6-B498-43B3-948B-1728B52AA6E4}">
                <adec:decorative xmlns:adec="http://schemas.microsoft.com/office/drawing/2017/decorative" val="1"/>
              </a:ext>
            </a:extLst>
          </p:cNvPr>
          <p:cNvSpPr/>
          <p:nvPr/>
        </p:nvSpPr>
        <p:spPr>
          <a:xfrm>
            <a:off x="7457715"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70661833-BF6A-497C-BF53-7B243211EB28}"/>
              </a:ext>
            </a:extLst>
          </p:cNvPr>
          <p:cNvSpPr txBox="1"/>
          <p:nvPr/>
        </p:nvSpPr>
        <p:spPr>
          <a:xfrm>
            <a:off x="7464181" y="4974887"/>
            <a:ext cx="2267222" cy="7956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Manage</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 •</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Ops maturity</a:t>
            </a:r>
          </a:p>
        </p:txBody>
      </p:sp>
      <p:sp>
        <p:nvSpPr>
          <p:cNvPr id="89" name="Trackers_EADF_bidi">
            <a:extLst>
              <a:ext uri="{FF2B5EF4-FFF2-40B4-BE49-F238E27FC236}">
                <a16:creationId xmlns:a16="http://schemas.microsoft.com/office/drawing/2014/main" id="{4C07F06D-2AE5-4E74-93E7-99503384B693}"/>
              </a:ext>
              <a:ext uri="{C183D7F6-B498-43B3-948B-1728B52AA6E4}">
                <adec:decorative xmlns:adec="http://schemas.microsoft.com/office/drawing/2017/decorative" val="1"/>
              </a:ext>
            </a:extLst>
          </p:cNvPr>
          <p:cNvSpPr>
            <a:spLocks noChangeAspect="1" noEditPoints="1"/>
          </p:cNvSpPr>
          <p:nvPr/>
        </p:nvSpPr>
        <p:spPr bwMode="auto">
          <a:xfrm>
            <a:off x="8465876" y="4520267"/>
            <a:ext cx="263832" cy="3597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EA773F6A-46ED-4788-9B25-722D327F3D60}"/>
              </a:ext>
              <a:ext uri="{C183D7F6-B498-43B3-948B-1728B52AA6E4}">
                <adec:decorative xmlns:adec="http://schemas.microsoft.com/office/drawing/2017/decorative" val="1"/>
              </a:ext>
            </a:extLst>
          </p:cNvPr>
          <p:cNvSpPr/>
          <p:nvPr/>
        </p:nvSpPr>
        <p:spPr>
          <a:xfrm>
            <a:off x="5017136" y="4357443"/>
            <a:ext cx="2280155" cy="1425404"/>
          </a:xfrm>
          <a:prstGeom prst="roundRect">
            <a:avLst>
              <a:gd name="adj" fmla="val 2546"/>
            </a:avLst>
          </a:prstGeom>
          <a:solidFill>
            <a:schemeClr val="bg1"/>
          </a:solid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TextBox 90">
            <a:extLst>
              <a:ext uri="{FF2B5EF4-FFF2-40B4-BE49-F238E27FC236}">
                <a16:creationId xmlns:a16="http://schemas.microsoft.com/office/drawing/2014/main" id="{1F3ABE7C-9C37-431A-B822-32ED792FF40C}"/>
              </a:ext>
            </a:extLst>
          </p:cNvPr>
          <p:cNvSpPr txBox="1"/>
          <p:nvPr/>
        </p:nvSpPr>
        <p:spPr>
          <a:xfrm>
            <a:off x="5130804" y="4974887"/>
            <a:ext cx="2052818" cy="7709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Govern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 • Benchmark</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initial best practice • Governance maturity</a:t>
            </a:r>
          </a:p>
        </p:txBody>
      </p:sp>
      <p:sp>
        <p:nvSpPr>
          <p:cNvPr id="92" name="Org_ECA6">
            <a:extLst>
              <a:ext uri="{FF2B5EF4-FFF2-40B4-BE49-F238E27FC236}">
                <a16:creationId xmlns:a16="http://schemas.microsoft.com/office/drawing/2014/main" id="{AA374520-977E-43D0-AFF3-663365E13B66}"/>
              </a:ext>
              <a:ext uri="{C183D7F6-B498-43B3-948B-1728B52AA6E4}">
                <adec:decorative xmlns:adec="http://schemas.microsoft.com/office/drawing/2017/decorative" val="1"/>
              </a:ext>
            </a:extLst>
          </p:cNvPr>
          <p:cNvSpPr>
            <a:spLocks noChangeAspect="1" noEditPoints="1"/>
          </p:cNvSpPr>
          <p:nvPr/>
        </p:nvSpPr>
        <p:spPr bwMode="auto">
          <a:xfrm>
            <a:off x="5977428" y="4520267"/>
            <a:ext cx="359570" cy="35974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3" name="TextBox 92">
            <a:extLst>
              <a:ext uri="{FF2B5EF4-FFF2-40B4-BE49-F238E27FC236}">
                <a16:creationId xmlns:a16="http://schemas.microsoft.com/office/drawing/2014/main" id="{62C17142-402B-4E07-B9D0-9B946D669EFC}"/>
              </a:ext>
            </a:extLst>
          </p:cNvPr>
          <p:cNvSpPr txBox="1"/>
          <p:nvPr/>
        </p:nvSpPr>
        <p:spPr>
          <a:xfrm>
            <a:off x="9417990" y="2094664"/>
            <a:ext cx="165032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Migrate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First workload migration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4" name="TextBox 93">
            <a:extLst>
              <a:ext uri="{FF2B5EF4-FFF2-40B4-BE49-F238E27FC236}">
                <a16:creationId xmlns:a16="http://schemas.microsoft.com/office/drawing/2014/main" id="{D0704318-8173-42BD-8B29-BFB1201F7B78}"/>
              </a:ext>
            </a:extLst>
          </p:cNvPr>
          <p:cNvSpPr txBox="1"/>
          <p:nvPr/>
        </p:nvSpPr>
        <p:spPr>
          <a:xfrm>
            <a:off x="9425020" y="2937154"/>
            <a:ext cx="1610929"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43A5E"/>
                </a:solidFill>
                <a:effectLst/>
                <a:uLnTx/>
                <a:uFillTx/>
                <a:latin typeface="Segoe UI Semibold" panose="020B0702040204020203" pitchFamily="34" charset="0"/>
                <a:ea typeface="+mn-lt"/>
                <a:cs typeface="Segoe UI Semibold" panose="020B0702040204020203" pitchFamily="34" charset="0"/>
              </a:rPr>
              <a:t>Innovate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Innovation guide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Expanded scenarios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Best practice validation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 Process improvements</a:t>
            </a:r>
          </a:p>
        </p:txBody>
      </p:sp>
      <p:sp>
        <p:nvSpPr>
          <p:cNvPr id="95" name="arrow_25">
            <a:extLst>
              <a:ext uri="{FF2B5EF4-FFF2-40B4-BE49-F238E27FC236}">
                <a16:creationId xmlns:a16="http://schemas.microsoft.com/office/drawing/2014/main" id="{E929D150-7E8F-408B-810D-217FAF4AAE4C}"/>
              </a:ext>
              <a:ext uri="{C183D7F6-B498-43B3-948B-1728B52AA6E4}">
                <adec:decorative xmlns:adec="http://schemas.microsoft.com/office/drawing/2017/decorative" val="1"/>
              </a:ext>
            </a:extLst>
          </p:cNvPr>
          <p:cNvSpPr>
            <a:spLocks noChangeAspect="1" noEditPoints="1"/>
          </p:cNvSpPr>
          <p:nvPr/>
        </p:nvSpPr>
        <p:spPr bwMode="auto">
          <a:xfrm>
            <a:off x="9202122" y="2195021"/>
            <a:ext cx="155639" cy="171100"/>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6" name="circle_2">
            <a:extLst>
              <a:ext uri="{FF2B5EF4-FFF2-40B4-BE49-F238E27FC236}">
                <a16:creationId xmlns:a16="http://schemas.microsoft.com/office/drawing/2014/main" id="{5981FE0F-FF52-40C9-939D-C06112BA73D2}"/>
              </a:ext>
              <a:ext uri="{C183D7F6-B498-43B3-948B-1728B52AA6E4}">
                <adec:decorative xmlns:adec="http://schemas.microsoft.com/office/drawing/2017/decorative" val="1"/>
              </a:ext>
            </a:extLst>
          </p:cNvPr>
          <p:cNvSpPr>
            <a:spLocks noChangeAspect="1" noEditPoints="1"/>
          </p:cNvSpPr>
          <p:nvPr/>
        </p:nvSpPr>
        <p:spPr bwMode="auto">
          <a:xfrm>
            <a:off x="9159902" y="3027281"/>
            <a:ext cx="240079" cy="2267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90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97" name="Straight Arrow Connector 96" descr="Right facing arrow">
            <a:extLst>
              <a:ext uri="{FF2B5EF4-FFF2-40B4-BE49-F238E27FC236}">
                <a16:creationId xmlns:a16="http://schemas.microsoft.com/office/drawing/2014/main" id="{9E9C0D5A-E87F-4FD9-95CB-A7E4140F43D7}"/>
              </a:ext>
            </a:extLst>
          </p:cNvPr>
          <p:cNvCxnSpPr>
            <a:cxnSpLocks/>
            <a:endCxn id="76" idx="1"/>
          </p:cNvCxnSpPr>
          <p:nvPr/>
        </p:nvCxnSpPr>
        <p:spPr>
          <a:xfrm>
            <a:off x="2995613" y="2641369"/>
            <a:ext cx="47598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descr="Right facing arrow">
            <a:extLst>
              <a:ext uri="{FF2B5EF4-FFF2-40B4-BE49-F238E27FC236}">
                <a16:creationId xmlns:a16="http://schemas.microsoft.com/office/drawing/2014/main" id="{9C2BA960-7738-4DAF-925D-445F96314D80}"/>
              </a:ext>
            </a:extLst>
          </p:cNvPr>
          <p:cNvCxnSpPr>
            <a:cxnSpLocks/>
            <a:endCxn id="74" idx="1"/>
          </p:cNvCxnSpPr>
          <p:nvPr/>
        </p:nvCxnSpPr>
        <p:spPr>
          <a:xfrm>
            <a:off x="5751513" y="2641369"/>
            <a:ext cx="462615" cy="0"/>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descr="Right facing arrow">
            <a:extLst>
              <a:ext uri="{FF2B5EF4-FFF2-40B4-BE49-F238E27FC236}">
                <a16:creationId xmlns:a16="http://schemas.microsoft.com/office/drawing/2014/main" id="{1306C960-4EE9-4AF3-9D93-B16C8F0CB351}"/>
              </a:ext>
            </a:extLst>
          </p:cNvPr>
          <p:cNvCxnSpPr>
            <a:cxnSpLocks/>
          </p:cNvCxnSpPr>
          <p:nvPr/>
        </p:nvCxnSpPr>
        <p:spPr>
          <a:xfrm flipV="1">
            <a:off x="8495355" y="2421893"/>
            <a:ext cx="435737" cy="158274"/>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58B376B-E298-4718-8611-C2CD839D64F9}"/>
              </a:ext>
            </a:extLst>
          </p:cNvPr>
          <p:cNvSpPr/>
          <p:nvPr/>
        </p:nvSpPr>
        <p:spPr>
          <a:xfrm>
            <a:off x="4869461" y="4231488"/>
            <a:ext cx="5016084" cy="1677311"/>
          </a:xfrm>
          <a:prstGeom prst="round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00" name="Straight Arrow Connector 99" descr="Right facing arrow">
            <a:extLst>
              <a:ext uri="{FF2B5EF4-FFF2-40B4-BE49-F238E27FC236}">
                <a16:creationId xmlns:a16="http://schemas.microsoft.com/office/drawing/2014/main" id="{2AFD17AE-D9CF-489D-A98F-732CFDD37A47}"/>
              </a:ext>
            </a:extLst>
          </p:cNvPr>
          <p:cNvCxnSpPr>
            <a:cxnSpLocks/>
          </p:cNvCxnSpPr>
          <p:nvPr/>
        </p:nvCxnSpPr>
        <p:spPr>
          <a:xfrm>
            <a:off x="8489950" y="2685819"/>
            <a:ext cx="396770" cy="316007"/>
          </a:xfrm>
          <a:prstGeom prst="straightConnector1">
            <a:avLst/>
          </a:prstGeom>
          <a:ln w="25400">
            <a:solidFill>
              <a:schemeClr val="accent1"/>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6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653784" cy="997196"/>
          </a:xfrm>
        </p:spPr>
        <p:txBody>
          <a:bodyPr/>
          <a:lstStyle/>
          <a:p>
            <a:r>
              <a:rPr lang="en-US" dirty="0"/>
              <a:t>Demo: Audit PCI-DSS compliance</a:t>
            </a:r>
          </a:p>
        </p:txBody>
      </p:sp>
    </p:spTree>
    <p:extLst>
      <p:ext uri="{BB962C8B-B14F-4D97-AF65-F5344CB8AC3E}">
        <p14:creationId xmlns:p14="http://schemas.microsoft.com/office/powerpoint/2010/main" val="32054689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6653784" cy="498598"/>
          </a:xfrm>
        </p:spPr>
        <p:txBody>
          <a:bodyPr/>
          <a:lstStyle/>
          <a:p>
            <a:r>
              <a:rPr lang="en-US" dirty="0"/>
              <a:t>Demo: PCI-DSS Azure Blueprints</a:t>
            </a:r>
          </a:p>
        </p:txBody>
      </p:sp>
    </p:spTree>
    <p:extLst>
      <p:ext uri="{BB962C8B-B14F-4D97-AF65-F5344CB8AC3E}">
        <p14:creationId xmlns:p14="http://schemas.microsoft.com/office/powerpoint/2010/main" val="278112918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2894" y="171798"/>
            <a:ext cx="11426549" cy="881967"/>
          </a:xfrm>
        </p:spPr>
        <p:txBody>
          <a:bodyPr/>
          <a:lstStyle/>
          <a:p>
            <a:r>
              <a:rPr lang="en-US">
                <a:latin typeface="Segoe UI Semibold (Headings)"/>
              </a:rPr>
              <a:t>Resource Organization</a:t>
            </a:r>
          </a:p>
        </p:txBody>
      </p:sp>
      <p:sp>
        <p:nvSpPr>
          <p:cNvPr id="37" name="Rectangle 36">
            <a:extLst>
              <a:ext uri="{FF2B5EF4-FFF2-40B4-BE49-F238E27FC236}">
                <a16:creationId xmlns:a16="http://schemas.microsoft.com/office/drawing/2014/main" id="{367A604A-C539-4A38-B1B3-7604B06C91EE}"/>
              </a:ext>
            </a:extLst>
          </p:cNvPr>
          <p:cNvSpPr/>
          <p:nvPr/>
        </p:nvSpPr>
        <p:spPr>
          <a:xfrm>
            <a:off x="363932" y="868984"/>
            <a:ext cx="10740198" cy="338421"/>
          </a:xfrm>
          <a:prstGeom prst="rect">
            <a:avLst/>
          </a:prstGeom>
        </p:spPr>
        <p:txBody>
          <a:bodyPr wrap="square">
            <a:spAutoFit/>
          </a:bodyPr>
          <a:lstStyle/>
          <a:p>
            <a:pPr defTabSz="914411">
              <a:defRPr/>
            </a:pPr>
            <a:r>
              <a:rPr lang="en-US" sz="1568" dirty="0">
                <a:solidFill>
                  <a:srgbClr val="353535"/>
                </a:solidFill>
                <a:latin typeface="Segoe UI" panose="020B0502040204020203" pitchFamily="34" charset="0"/>
                <a:ea typeface="Calibri" panose="020F0502020204030204" pitchFamily="34" charset="0"/>
                <a:cs typeface="Segoe UI" panose="020B0502040204020203" pitchFamily="34" charset="0"/>
              </a:rPr>
              <a:t>The basic foundation of all governance practices</a:t>
            </a:r>
          </a:p>
        </p:txBody>
      </p:sp>
      <p:sp>
        <p:nvSpPr>
          <p:cNvPr id="38" name="Rectangle 37">
            <a:extLst>
              <a:ext uri="{FF2B5EF4-FFF2-40B4-BE49-F238E27FC236}">
                <a16:creationId xmlns:a16="http://schemas.microsoft.com/office/drawing/2014/main" id="{A5ED67A6-E40B-44D4-BA84-BE6835AEA0C7}"/>
              </a:ext>
            </a:extLst>
          </p:cNvPr>
          <p:cNvSpPr/>
          <p:nvPr/>
        </p:nvSpPr>
        <p:spPr>
          <a:xfrm>
            <a:off x="178193" y="3669552"/>
            <a:ext cx="3237261" cy="1658701"/>
          </a:xfrm>
          <a:prstGeom prst="rect">
            <a:avLst/>
          </a:prstGeom>
        </p:spPr>
        <p:txBody>
          <a:bodyPr wrap="square">
            <a:spAutoFit/>
          </a:bodyPr>
          <a:lstStyle/>
          <a:p>
            <a:pPr defTabSz="914411">
              <a:defRPr/>
            </a:pPr>
            <a:r>
              <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rPr>
              <a:t>2. Subscriptions</a:t>
            </a:r>
            <a:r>
              <a:rPr lang="en-US" sz="1274">
                <a:solidFill>
                  <a:srgbClr val="353535"/>
                </a:solidFill>
                <a:latin typeface="Segoe UI" panose="020B0502040204020203" pitchFamily="34" charset="0"/>
                <a:ea typeface="Times New Roman" panose="02020603050405020304" pitchFamily="18" charset="0"/>
                <a:cs typeface="Segoe UI" panose="020B0502040204020203" pitchFamily="34" charset="0"/>
              </a:rPr>
              <a:t>: To group similar resources into logical collections </a:t>
            </a:r>
          </a:p>
          <a:p>
            <a:pPr defTabSz="914411">
              <a:defRPr/>
            </a:pP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411">
              <a:defRPr/>
            </a:pPr>
            <a:r>
              <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rPr>
              <a:t>3. Resource Groups</a:t>
            </a:r>
            <a:r>
              <a:rPr lang="en-US" sz="1274">
                <a:solidFill>
                  <a:srgbClr val="353535"/>
                </a:solidFill>
                <a:latin typeface="Segoe UI" panose="020B0502040204020203" pitchFamily="34" charset="0"/>
                <a:ea typeface="Times New Roman" panose="02020603050405020304" pitchFamily="18" charset="0"/>
                <a:cs typeface="Segoe UI" panose="020B0502040204020203" pitchFamily="34" charset="0"/>
              </a:rPr>
              <a:t>: To further group applications or workloads into deployment and operations units</a:t>
            </a: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411">
              <a:defRPr/>
            </a:pP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a:p>
            <a:pPr defTabSz="914411">
              <a:defRPr/>
            </a:pPr>
            <a:endPar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39" name="Rectangle 38">
            <a:extLst>
              <a:ext uri="{FF2B5EF4-FFF2-40B4-BE49-F238E27FC236}">
                <a16:creationId xmlns:a16="http://schemas.microsoft.com/office/drawing/2014/main" id="{2AD195B2-E646-497D-9CD1-239E99B47044}"/>
              </a:ext>
            </a:extLst>
          </p:cNvPr>
          <p:cNvSpPr/>
          <p:nvPr/>
        </p:nvSpPr>
        <p:spPr>
          <a:xfrm>
            <a:off x="178193" y="2065141"/>
            <a:ext cx="2172354" cy="1070637"/>
          </a:xfrm>
          <a:prstGeom prst="rect">
            <a:avLst/>
          </a:prstGeom>
        </p:spPr>
        <p:txBody>
          <a:bodyPr wrap="square">
            <a:spAutoFit/>
          </a:bodyPr>
          <a:lstStyle/>
          <a:p>
            <a:pPr marL="182882" indent="-182882" defTabSz="914411">
              <a:buFont typeface="+mj-lt"/>
              <a:buAutoNum type="arabicPeriod"/>
              <a:defRPr/>
            </a:pPr>
            <a:r>
              <a:rPr lang="en-US" sz="1274" b="1">
                <a:solidFill>
                  <a:srgbClr val="353535"/>
                </a:solidFill>
                <a:latin typeface="Segoe UI" panose="020B0502040204020203" pitchFamily="34" charset="0"/>
                <a:ea typeface="Times New Roman" panose="02020603050405020304" pitchFamily="18" charset="0"/>
                <a:cs typeface="Segoe UI" panose="020B0502040204020203" pitchFamily="34" charset="0"/>
              </a:rPr>
              <a:t>Management Groups</a:t>
            </a:r>
            <a:r>
              <a:rPr lang="en-US" sz="1274">
                <a:solidFill>
                  <a:srgbClr val="353535"/>
                </a:solidFill>
                <a:latin typeface="Segoe UI" panose="020B0502040204020203" pitchFamily="34" charset="0"/>
                <a:ea typeface="Times New Roman" panose="02020603050405020304" pitchFamily="18" charset="0"/>
                <a:cs typeface="Segoe UI" panose="020B0502040204020203" pitchFamily="34" charset="0"/>
              </a:rPr>
              <a:t>: To reflect security, operations and business/accounting hierarchies</a:t>
            </a:r>
            <a:endParaRPr lang="en-US" sz="1274">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pic>
        <p:nvPicPr>
          <p:cNvPr id="46" name="Picture 45">
            <a:extLst>
              <a:ext uri="{FF2B5EF4-FFF2-40B4-BE49-F238E27FC236}">
                <a16:creationId xmlns:a16="http://schemas.microsoft.com/office/drawing/2014/main" id="{26B358ED-C470-4DEE-A4B2-6841C8D497BD}"/>
              </a:ext>
            </a:extLst>
          </p:cNvPr>
          <p:cNvPicPr/>
          <p:nvPr/>
        </p:nvPicPr>
        <p:blipFill>
          <a:blip r:embed="rId2"/>
          <a:stretch>
            <a:fillRect/>
          </a:stretch>
        </p:blipFill>
        <p:spPr>
          <a:xfrm>
            <a:off x="3912217" y="1809404"/>
            <a:ext cx="7678705" cy="3831234"/>
          </a:xfrm>
          <a:prstGeom prst="rect">
            <a:avLst/>
          </a:prstGeom>
        </p:spPr>
      </p:pic>
      <p:sp>
        <p:nvSpPr>
          <p:cNvPr id="47" name="Text Placeholder 2">
            <a:extLst>
              <a:ext uri="{FF2B5EF4-FFF2-40B4-BE49-F238E27FC236}">
                <a16:creationId xmlns:a16="http://schemas.microsoft.com/office/drawing/2014/main" id="{E0C12899-62F2-4BE2-ADB2-A78C6609A0FE}"/>
              </a:ext>
            </a:extLst>
          </p:cNvPr>
          <p:cNvSpPr txBox="1">
            <a:spLocks/>
          </p:cNvSpPr>
          <p:nvPr/>
        </p:nvSpPr>
        <p:spPr>
          <a:xfrm>
            <a:off x="296198" y="1189209"/>
            <a:ext cx="11397809" cy="398330"/>
          </a:xfrm>
          <a:prstGeom prst="rect">
            <a:avLst/>
          </a:prstGeom>
        </p:spPr>
        <p:txBody>
          <a:bodyPr vert="horz" wrap="square" lIns="143446" tIns="89654" rIns="143446" bIns="89654" rtlCol="0">
            <a:spAutoFit/>
          </a:bodyPr>
          <a:lst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78">
              <a:buNone/>
            </a:pPr>
            <a:r>
              <a:rPr lang="en-US" sz="1569" dirty="0">
                <a:solidFill>
                  <a:srgbClr val="353535"/>
                </a:solidFill>
                <a:latin typeface="Segoe UI Semilight"/>
              </a:rPr>
              <a:t>Sound Governance starts with resource organization strategies.</a:t>
            </a:r>
          </a:p>
        </p:txBody>
      </p:sp>
    </p:spTree>
    <p:extLst>
      <p:ext uri="{BB962C8B-B14F-4D97-AF65-F5344CB8AC3E}">
        <p14:creationId xmlns:p14="http://schemas.microsoft.com/office/powerpoint/2010/main" val="19207004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0B51E-B24B-4394-9F70-709758F207C6}"/>
              </a:ext>
            </a:extLst>
          </p:cNvPr>
          <p:cNvSpPr>
            <a:spLocks noGrp="1"/>
          </p:cNvSpPr>
          <p:nvPr>
            <p:ph type="title"/>
          </p:nvPr>
        </p:nvSpPr>
        <p:spPr/>
        <p:txBody>
          <a:bodyPr/>
          <a:lstStyle/>
          <a:p>
            <a:r>
              <a:rPr lang="en-US"/>
              <a:t>Azure Policy repository</a:t>
            </a:r>
          </a:p>
        </p:txBody>
      </p:sp>
      <p:sp>
        <p:nvSpPr>
          <p:cNvPr id="2" name="Text Placeholder 1">
            <a:extLst>
              <a:ext uri="{FF2B5EF4-FFF2-40B4-BE49-F238E27FC236}">
                <a16:creationId xmlns:a16="http://schemas.microsoft.com/office/drawing/2014/main" id="{90958E8E-7793-422B-9E06-5E70B904D5E8}"/>
              </a:ext>
            </a:extLst>
          </p:cNvPr>
          <p:cNvSpPr>
            <a:spLocks noGrp="1"/>
          </p:cNvSpPr>
          <p:nvPr>
            <p:ph type="body" sz="quarter" idx="12"/>
          </p:nvPr>
        </p:nvSpPr>
        <p:spPr>
          <a:xfrm>
            <a:off x="585216" y="3977319"/>
            <a:ext cx="9144000" cy="276999"/>
          </a:xfrm>
        </p:spPr>
        <p:txBody>
          <a:bodyPr/>
          <a:lstStyle/>
          <a:p>
            <a:pPr lvl="0" defTabSz="914437">
              <a:lnSpc>
                <a:spcPct val="90000"/>
              </a:lnSpc>
              <a:spcAft>
                <a:spcPts val="588"/>
              </a:spcAft>
              <a:buSzTx/>
              <a:defRPr/>
            </a:pPr>
            <a:r>
              <a:rPr lang="en-US">
                <a:solidFill>
                  <a:srgbClr val="353535"/>
                </a:solidFill>
                <a:latin typeface="Segoe UI Semilight"/>
                <a:hlinkClick r:id="rId3"/>
              </a:rPr>
              <a:t>https://github.com/Azure/azure-policy/</a:t>
            </a:r>
            <a:endParaRPr lang="en-US">
              <a:gradFill>
                <a:gsLst>
                  <a:gs pos="2917">
                    <a:srgbClr val="353535"/>
                  </a:gs>
                  <a:gs pos="30000">
                    <a:srgbClr val="353535"/>
                  </a:gs>
                </a:gsLst>
                <a:lin ang="5400000" scaled="0"/>
              </a:gradFill>
              <a:latin typeface="Segoe UI Semilight"/>
            </a:endParaRPr>
          </a:p>
        </p:txBody>
      </p:sp>
    </p:spTree>
    <p:extLst>
      <p:ext uri="{BB962C8B-B14F-4D97-AF65-F5344CB8AC3E}">
        <p14:creationId xmlns:p14="http://schemas.microsoft.com/office/powerpoint/2010/main" val="3835113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35DD563-A6E3-4341-8D9D-3FE3E8F25B3E}"/>
              </a:ext>
            </a:extLst>
          </p:cNvPr>
          <p:cNvPicPr>
            <a:picLocks noChangeAspect="1"/>
          </p:cNvPicPr>
          <p:nvPr/>
        </p:nvPicPr>
        <p:blipFill rotWithShape="1">
          <a:blip r:embed="rId2">
            <a:alphaModFix amt="50000"/>
          </a:blip>
          <a:srcRect b="3433"/>
          <a:stretch/>
        </p:blipFill>
        <p:spPr>
          <a:xfrm>
            <a:off x="20" y="1"/>
            <a:ext cx="12191980" cy="6857999"/>
          </a:xfrm>
          <a:prstGeom prst="rect">
            <a:avLst/>
          </a:prstGeom>
        </p:spPr>
      </p:pic>
      <p:sp>
        <p:nvSpPr>
          <p:cNvPr id="4" name="Title 3">
            <a:extLst>
              <a:ext uri="{FF2B5EF4-FFF2-40B4-BE49-F238E27FC236}">
                <a16:creationId xmlns:a16="http://schemas.microsoft.com/office/drawing/2014/main" id="{9F2D450B-654A-42AC-A41C-E1D6EB364C88}"/>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Azure DevOps Template</a:t>
            </a:r>
            <a:endParaRPr lang="en-ZA">
              <a:solidFill>
                <a:srgbClr val="FFFFFF"/>
              </a:solidFill>
            </a:endParaRPr>
          </a:p>
        </p:txBody>
      </p:sp>
      <p:sp>
        <p:nvSpPr>
          <p:cNvPr id="5" name="Subtitle 4">
            <a:extLst>
              <a:ext uri="{FF2B5EF4-FFF2-40B4-BE49-F238E27FC236}">
                <a16:creationId xmlns:a16="http://schemas.microsoft.com/office/drawing/2014/main" id="{3EA25A9D-3655-40F9-99F0-3A527D2C8AA5}"/>
              </a:ext>
            </a:extLst>
          </p:cNvPr>
          <p:cNvSpPr>
            <a:spLocks noGrp="1"/>
          </p:cNvSpPr>
          <p:nvPr>
            <p:ph type="subTitle" idx="1"/>
          </p:nvPr>
        </p:nvSpPr>
        <p:spPr>
          <a:xfrm>
            <a:off x="1524000" y="4159404"/>
            <a:ext cx="9144000" cy="1098395"/>
          </a:xfrm>
        </p:spPr>
        <p:txBody>
          <a:bodyPr>
            <a:normAutofit/>
          </a:bodyPr>
          <a:lstStyle/>
          <a:p>
            <a:r>
              <a:rPr lang="en-ZA">
                <a:solidFill>
                  <a:srgbClr val="FFFFFF"/>
                </a:solidFill>
              </a:rPr>
              <a:t>https://aka.ms/adopt/plan/generator</a:t>
            </a:r>
          </a:p>
        </p:txBody>
      </p:sp>
    </p:spTree>
    <p:extLst>
      <p:ext uri="{BB962C8B-B14F-4D97-AF65-F5344CB8AC3E}">
        <p14:creationId xmlns:p14="http://schemas.microsoft.com/office/powerpoint/2010/main" val="2148223844"/>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34C60C9-4A11-44CA-91E8-645D8A8877CC}"/>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Assess current state and future state to </a:t>
            </a:r>
            <a:r>
              <a:rPr lang="en-US" sz="1400" b="1" i="1" kern="0">
                <a:solidFill>
                  <a:srgbClr val="FFFFFF"/>
                </a:solidFill>
                <a:latin typeface="Segoe UI" panose="020B0502040204020203" pitchFamily="34" charset="0"/>
                <a:cs typeface="Segoe UI" panose="020B0502040204020203" pitchFamily="34" charset="0"/>
              </a:rPr>
              <a:t>establish a vision</a:t>
            </a:r>
            <a:r>
              <a:rPr lang="en-US" sz="1400" kern="0">
                <a:solidFill>
                  <a:srgbClr val="FFFFFF"/>
                </a:solidFill>
                <a:latin typeface="Segoe UI" panose="020B0502040204020203" pitchFamily="34" charset="0"/>
                <a:cs typeface="Segoe UI" panose="020B0502040204020203" pitchFamily="34" charset="0"/>
              </a:rPr>
              <a:t> for applying the framework</a:t>
            </a:r>
          </a:p>
        </p:txBody>
      </p:sp>
      <p:sp>
        <p:nvSpPr>
          <p:cNvPr id="25" name="Title 1">
            <a:extLst>
              <a:ext uri="{FF2B5EF4-FFF2-40B4-BE49-F238E27FC236}">
                <a16:creationId xmlns:a16="http://schemas.microsoft.com/office/drawing/2014/main" id="{056609CB-3618-4675-B998-10E0C7AB0542}"/>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Assess</a:t>
            </a:r>
          </a:p>
        </p:txBody>
      </p:sp>
      <p:sp>
        <p:nvSpPr>
          <p:cNvPr id="26" name="Oval 25">
            <a:extLst>
              <a:ext uri="{FF2B5EF4-FFF2-40B4-BE49-F238E27FC236}">
                <a16:creationId xmlns:a16="http://schemas.microsoft.com/office/drawing/2014/main" id="{62E89E32-1E0B-4C7A-B3FE-A2E3C98A69A7}"/>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2</a:t>
            </a:r>
            <a:endParaRPr lang="en-US" sz="2353" b="1" kern="0">
              <a:solidFill>
                <a:srgbClr val="FFFFFF"/>
              </a:soli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32DAF6F9-4964-47B2-BA29-3F3A3049BA32}"/>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Establish a Minimally Viable Product (MVP) to serve as a </a:t>
            </a:r>
            <a:r>
              <a:rPr lang="en-US" sz="1400" b="1" i="1" kern="0">
                <a:solidFill>
                  <a:srgbClr val="FFFFFF"/>
                </a:solidFill>
                <a:latin typeface="Segoe UI" panose="020B0502040204020203" pitchFamily="34" charset="0"/>
                <a:cs typeface="Segoe UI" panose="020B0502040204020203" pitchFamily="34" charset="0"/>
              </a:rPr>
              <a:t>foundation for governance</a:t>
            </a:r>
          </a:p>
        </p:txBody>
      </p:sp>
      <p:sp>
        <p:nvSpPr>
          <p:cNvPr id="28" name="Title 1">
            <a:extLst>
              <a:ext uri="{FF2B5EF4-FFF2-40B4-BE49-F238E27FC236}">
                <a16:creationId xmlns:a16="http://schemas.microsoft.com/office/drawing/2014/main" id="{0C15088C-A84E-47BD-A99E-92C90D132F3C}"/>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MVP</a:t>
            </a:r>
          </a:p>
        </p:txBody>
      </p:sp>
      <p:sp>
        <p:nvSpPr>
          <p:cNvPr id="29" name="Oval 28">
            <a:extLst>
              <a:ext uri="{FF2B5EF4-FFF2-40B4-BE49-F238E27FC236}">
                <a16:creationId xmlns:a16="http://schemas.microsoft.com/office/drawing/2014/main" id="{9C0CE1EE-50F4-4523-8609-34DC6F0206D0}"/>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3</a:t>
            </a:r>
            <a:endParaRPr lang="en-US" sz="2353" b="1" kern="0">
              <a:solidFill>
                <a:srgbClr val="FFFFFF"/>
              </a:solidFill>
              <a:latin typeface="Segoe UI Semilight"/>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FCEB2B6F-92FC-4829-A275-2AD9FCA3D4F0}"/>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4" y="289556"/>
            <a:ext cx="6007298" cy="899652"/>
          </a:xfrm>
        </p:spPr>
        <p:txBody>
          <a:bodyPr>
            <a:normAutofit/>
          </a:bodyPr>
          <a:lstStyle/>
          <a:p>
            <a:r>
              <a:rPr lang="nl-NL" sz="4400" spc="-50" dirty="0">
                <a:latin typeface="Segoe UI Light" panose="020B0502040204020203" pitchFamily="34" charset="0"/>
                <a:cs typeface="Segoe UI Light" panose="020B0502040204020203" pitchFamily="34" charset="0"/>
              </a:rPr>
              <a:t>How do we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Frame the conversation to mitigate </a:t>
            </a:r>
            <a:r>
              <a:rPr lang="en-US" sz="1400" b="1" i="1" kern="0">
                <a:solidFill>
                  <a:srgbClr val="FFFFFF"/>
                </a:solidFill>
                <a:latin typeface="Segoe UI" panose="020B0502040204020203" pitchFamily="34" charset="0"/>
                <a:cs typeface="Segoe UI" panose="020B0502040204020203" pitchFamily="34" charset="0"/>
              </a:rPr>
              <a:t>tangible business risks </a:t>
            </a:r>
            <a:r>
              <a:rPr lang="en-US" sz="1400" kern="0">
                <a:solidFill>
                  <a:srgbClr val="FFFFFF"/>
                </a:solidFill>
                <a:latin typeface="Segoe UI" panose="020B0502040204020203" pitchFamily="34" charset="0"/>
                <a:cs typeface="Segoe UI" panose="020B0502040204020203" pitchFamily="34" charset="0"/>
              </a:rPr>
              <a:t>through </a:t>
            </a:r>
            <a:r>
              <a:rPr lang="en-US" sz="1400" b="1" i="1" kern="0">
                <a:solidFill>
                  <a:srgbClr val="FFFFFF"/>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37"/>
            <a:r>
              <a:rPr lang="en-US" sz="2000" b="1" spc="-98">
                <a:solidFill>
                  <a:srgbClr val="0078D7"/>
                </a:solidFill>
                <a:latin typeface="Segoe UI Semilight"/>
              </a:rPr>
              <a:t>Framework</a:t>
            </a:r>
            <a:endParaRPr lang="en-US" sz="1800" spc="-98">
              <a:solidFill>
                <a:srgbClr val="0078D7"/>
              </a:solidFill>
              <a:latin typeface="Segoe UI Light"/>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1</a:t>
            </a:r>
            <a:endParaRPr lang="en-US" sz="2353" b="1" kern="0">
              <a:solidFill>
                <a:srgbClr val="FFFFFF"/>
              </a:solidFill>
              <a:latin typeface="Segoe UI Semilight"/>
              <a:ea typeface="Segoe UI" pitchFamily="34" charset="0"/>
              <a:cs typeface="Segoe UI"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rgbClr val="FFFFFF"/>
                </a:solidFill>
                <a:latin typeface="Segoe UI" panose="020B0502040204020203" pitchFamily="34" charset="0"/>
                <a:cs typeface="Segoe UI" panose="020B0502040204020203" pitchFamily="34" charset="0"/>
              </a:rPr>
              <a:t>Mature with each release </a:t>
            </a:r>
            <a:r>
              <a:rPr lang="en-US" sz="1400" kern="0">
                <a:solidFill>
                  <a:srgbClr val="FFFFFF"/>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4</a:t>
            </a:r>
            <a:endParaRPr lang="en-US" sz="2353" b="1" kern="0">
              <a:solidFill>
                <a:srgbClr val="FFFFFF"/>
              </a:solidFill>
              <a:latin typeface="Segoe UI Semilight"/>
              <a:ea typeface="Segoe UI" pitchFamily="34" charset="0"/>
              <a:cs typeface="Segoe UI"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3072077-DFC8-42D4-8566-2B6296315244}"/>
              </a:ext>
            </a:extLst>
          </p:cNvPr>
          <p:cNvSpPr/>
          <p:nvPr/>
        </p:nvSpPr>
        <p:spPr>
          <a:xfrm>
            <a:off x="0" y="1189208"/>
            <a:ext cx="7511625" cy="4236919"/>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394436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B0AF5424-AC31-4B5F-B56A-365E0F42933D}"/>
              </a:ext>
            </a:extLst>
          </p:cNvPr>
          <p:cNvSpPr txBox="1"/>
          <p:nvPr/>
        </p:nvSpPr>
        <p:spPr>
          <a:xfrm>
            <a:off x="2271358" y="1467578"/>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a:t>
            </a:r>
          </a:p>
        </p:txBody>
      </p:sp>
      <p:sp>
        <p:nvSpPr>
          <p:cNvPr id="38" name="Title 1">
            <a:extLst>
              <a:ext uri="{FF2B5EF4-FFF2-40B4-BE49-F238E27FC236}">
                <a16:creationId xmlns:a16="http://schemas.microsoft.com/office/drawing/2014/main" id="{93664DE7-2025-4D24-9564-DD1ED8E9AA89}"/>
              </a:ext>
            </a:extLst>
          </p:cNvPr>
          <p:cNvSpPr>
            <a:spLocks noGrp="1"/>
          </p:cNvSpPr>
          <p:nvPr>
            <p:ph type="title"/>
          </p:nvPr>
        </p:nvSpPr>
        <p:spPr>
          <a:xfrm>
            <a:off x="269240" y="289557"/>
            <a:ext cx="11655841" cy="899652"/>
          </a:xfrm>
        </p:spPr>
        <p:txBody>
          <a:bodyPr/>
          <a:lstStyle/>
          <a:p>
            <a:r>
              <a:rPr lang="en-US" sz="3040"/>
              <a:t>Risk-Driven Evolution</a:t>
            </a:r>
            <a:br>
              <a:rPr lang="en-US"/>
            </a:br>
            <a:r>
              <a:rPr lang="en-US" sz="1765"/>
              <a:t>Keep the big picture in mind, but align tasks based on immediate tangible risks</a:t>
            </a:r>
          </a:p>
        </p:txBody>
      </p:sp>
      <p:pic>
        <p:nvPicPr>
          <p:cNvPr id="10" name="Picture 9">
            <a:extLst>
              <a:ext uri="{FF2B5EF4-FFF2-40B4-BE49-F238E27FC236}">
                <a16:creationId xmlns:a16="http://schemas.microsoft.com/office/drawing/2014/main" id="{8D74FC54-8BBD-490F-88EB-BC3DED93CB74}"/>
              </a:ext>
            </a:extLst>
          </p:cNvPr>
          <p:cNvPicPr>
            <a:picLocks noChangeAspect="1"/>
          </p:cNvPicPr>
          <p:nvPr/>
        </p:nvPicPr>
        <p:blipFill>
          <a:blip r:embed="rId3"/>
          <a:stretch>
            <a:fillRect/>
          </a:stretch>
        </p:blipFill>
        <p:spPr>
          <a:xfrm>
            <a:off x="87031" y="1583553"/>
            <a:ext cx="1926795" cy="1563493"/>
          </a:xfrm>
          <a:prstGeom prst="rect">
            <a:avLst/>
          </a:prstGeom>
        </p:spPr>
      </p:pic>
      <p:sp>
        <p:nvSpPr>
          <p:cNvPr id="55" name="TextBox 54">
            <a:extLst>
              <a:ext uri="{FF2B5EF4-FFF2-40B4-BE49-F238E27FC236}">
                <a16:creationId xmlns:a16="http://schemas.microsoft.com/office/drawing/2014/main" id="{2AC93790-40EB-4BEC-BE72-3B8B421058D5}"/>
              </a:ext>
            </a:extLst>
          </p:cNvPr>
          <p:cNvSpPr txBox="1"/>
          <p:nvPr/>
        </p:nvSpPr>
        <p:spPr>
          <a:xfrm>
            <a:off x="3082813" y="2487731"/>
            <a:ext cx="7656289" cy="745359"/>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1569" b="1">
                <a:solidFill>
                  <a:srgbClr val="EAEAEA">
                    <a:lumMod val="50000"/>
                  </a:srgbClr>
                </a:solidFill>
                <a:latin typeface="Segoe UI Semilight"/>
              </a:rPr>
              <a:t>Predict, don’t guess</a:t>
            </a:r>
            <a:endParaRPr lang="en-US" sz="1373" b="1">
              <a:solidFill>
                <a:srgbClr val="EAEAEA">
                  <a:lumMod val="50000"/>
                </a:srgbClr>
              </a:solidFill>
              <a:latin typeface="Segoe UI Semilight"/>
            </a:endParaRPr>
          </a:p>
          <a:p>
            <a:pPr defTabSz="914554">
              <a:lnSpc>
                <a:spcPct val="90000"/>
              </a:lnSpc>
              <a:spcAft>
                <a:spcPts val="588"/>
              </a:spcAft>
            </a:pPr>
            <a:r>
              <a:rPr lang="en-US" sz="1177">
                <a:solidFill>
                  <a:srgbClr val="EAEAEA">
                    <a:lumMod val="50000"/>
                  </a:srgbClr>
                </a:solidFill>
                <a:latin typeface="Segoe UI Semilight"/>
              </a:rPr>
              <a:t>We could make educated guesses about future, milestone risks. We can </a:t>
            </a:r>
            <a:r>
              <a:rPr lang="en-US" sz="1177" b="1" u="sng">
                <a:solidFill>
                  <a:srgbClr val="EAEAEA">
                    <a:lumMod val="50000"/>
                  </a:srgbClr>
                </a:solidFill>
                <a:latin typeface="Segoe UI Semilight"/>
              </a:rPr>
              <a:t>accurately predict</a:t>
            </a:r>
            <a:r>
              <a:rPr lang="en-US" sz="1177">
                <a:solidFill>
                  <a:srgbClr val="EAEAEA">
                    <a:lumMod val="50000"/>
                  </a:srgbClr>
                </a:solidFill>
                <a:latin typeface="Segoe UI Semilight"/>
              </a:rPr>
              <a:t> those risks per release.</a:t>
            </a:r>
          </a:p>
        </p:txBody>
      </p:sp>
      <p:sp>
        <p:nvSpPr>
          <p:cNvPr id="56" name="TextBox 55">
            <a:extLst>
              <a:ext uri="{FF2B5EF4-FFF2-40B4-BE49-F238E27FC236}">
                <a16:creationId xmlns:a16="http://schemas.microsoft.com/office/drawing/2014/main" id="{9658C1BB-2132-4816-A60E-A0187BCE4D4B}"/>
              </a:ext>
            </a:extLst>
          </p:cNvPr>
          <p:cNvSpPr txBox="1"/>
          <p:nvPr/>
        </p:nvSpPr>
        <p:spPr>
          <a:xfrm>
            <a:off x="3784424" y="1467577"/>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a:t>
            </a:r>
          </a:p>
        </p:txBody>
      </p:sp>
      <p:sp>
        <p:nvSpPr>
          <p:cNvPr id="58" name="TextBox 57">
            <a:extLst>
              <a:ext uri="{FF2B5EF4-FFF2-40B4-BE49-F238E27FC236}">
                <a16:creationId xmlns:a16="http://schemas.microsoft.com/office/drawing/2014/main" id="{FC62F62E-95F5-4A2D-9955-97DDC7A61CD5}"/>
              </a:ext>
            </a:extLst>
          </p:cNvPr>
          <p:cNvSpPr txBox="1"/>
          <p:nvPr/>
        </p:nvSpPr>
        <p:spPr>
          <a:xfrm>
            <a:off x="5297491" y="1467578"/>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a:t>
            </a:r>
          </a:p>
        </p:txBody>
      </p:sp>
      <p:sp>
        <p:nvSpPr>
          <p:cNvPr id="59" name="TextBox 58">
            <a:extLst>
              <a:ext uri="{FF2B5EF4-FFF2-40B4-BE49-F238E27FC236}">
                <a16:creationId xmlns:a16="http://schemas.microsoft.com/office/drawing/2014/main" id="{957161E1-C770-4716-9223-61A53A1A14DB}"/>
              </a:ext>
            </a:extLst>
          </p:cNvPr>
          <p:cNvSpPr txBox="1"/>
          <p:nvPr/>
        </p:nvSpPr>
        <p:spPr>
          <a:xfrm>
            <a:off x="6810558" y="1467577"/>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a:t>
            </a:r>
          </a:p>
        </p:txBody>
      </p:sp>
      <p:sp>
        <p:nvSpPr>
          <p:cNvPr id="60" name="TextBox 59">
            <a:extLst>
              <a:ext uri="{FF2B5EF4-FFF2-40B4-BE49-F238E27FC236}">
                <a16:creationId xmlns:a16="http://schemas.microsoft.com/office/drawing/2014/main" id="{A5C7ACDF-3D38-43C9-B851-136B862F580C}"/>
              </a:ext>
            </a:extLst>
          </p:cNvPr>
          <p:cNvSpPr txBox="1"/>
          <p:nvPr/>
        </p:nvSpPr>
        <p:spPr>
          <a:xfrm>
            <a:off x="8323625" y="1464269"/>
            <a:ext cx="129078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60000"/>
                    <a:lumOff val="40000"/>
                  </a:srgbClr>
                </a:solidFill>
              </a:rPr>
              <a:t>Release</a:t>
            </a:r>
          </a:p>
        </p:txBody>
      </p:sp>
      <p:sp>
        <p:nvSpPr>
          <p:cNvPr id="61" name="TextBox 60">
            <a:extLst>
              <a:ext uri="{FF2B5EF4-FFF2-40B4-BE49-F238E27FC236}">
                <a16:creationId xmlns:a16="http://schemas.microsoft.com/office/drawing/2014/main" id="{0043990F-4DD6-40F0-AA88-E5147C342A32}"/>
              </a:ext>
            </a:extLst>
          </p:cNvPr>
          <p:cNvSpPr txBox="1"/>
          <p:nvPr/>
        </p:nvSpPr>
        <p:spPr>
          <a:xfrm>
            <a:off x="9836694" y="1464268"/>
            <a:ext cx="1466106" cy="479806"/>
          </a:xfrm>
          <a:prstGeom prst="flowChartPredefinedProcess">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a:solidFill>
                  <a:srgbClr val="353535">
                    <a:lumMod val="75000"/>
                  </a:srgbClr>
                </a:solidFill>
              </a:rPr>
              <a:t>Milestone</a:t>
            </a:r>
          </a:p>
        </p:txBody>
      </p:sp>
      <p:grpSp>
        <p:nvGrpSpPr>
          <p:cNvPr id="32" name="Group 31">
            <a:extLst>
              <a:ext uri="{FF2B5EF4-FFF2-40B4-BE49-F238E27FC236}">
                <a16:creationId xmlns:a16="http://schemas.microsoft.com/office/drawing/2014/main" id="{F809012F-EF4D-485E-92DF-5F06C6F0C0A3}"/>
              </a:ext>
            </a:extLst>
          </p:cNvPr>
          <p:cNvGrpSpPr/>
          <p:nvPr/>
        </p:nvGrpSpPr>
        <p:grpSpPr>
          <a:xfrm>
            <a:off x="1721028" y="1809503"/>
            <a:ext cx="10085034" cy="848390"/>
            <a:chOff x="1755314" y="1845501"/>
            <a:chExt cx="10285947" cy="865292"/>
          </a:xfrm>
        </p:grpSpPr>
        <p:sp>
          <p:nvSpPr>
            <p:cNvPr id="62" name="Arrow: Right 61">
              <a:extLst>
                <a:ext uri="{FF2B5EF4-FFF2-40B4-BE49-F238E27FC236}">
                  <a16:creationId xmlns:a16="http://schemas.microsoft.com/office/drawing/2014/main" id="{358E4576-A754-4618-85A8-84622460703E}"/>
                </a:ext>
              </a:extLst>
            </p:cNvPr>
            <p:cNvSpPr/>
            <p:nvPr/>
          </p:nvSpPr>
          <p:spPr bwMode="auto">
            <a:xfrm>
              <a:off x="2056013" y="1845501"/>
              <a:ext cx="9985248" cy="8652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ctr" anchorCtr="0" forceAA="0" compatLnSpc="1">
              <a:prstTxWarp prst="textNoShape">
                <a:avLst/>
              </a:prstTxWarp>
              <a:noAutofit/>
            </a:bodyPr>
            <a:lstStyle/>
            <a:p>
              <a:pPr algn="ctr" defTabSz="914289" fontAlgn="base">
                <a:spcBef>
                  <a:spcPct val="0"/>
                </a:spcBef>
                <a:spcAft>
                  <a:spcPct val="0"/>
                </a:spcAft>
                <a:defRPr/>
              </a:pPr>
              <a:r>
                <a:rPr lang="en-US" sz="1765">
                  <a:gradFill>
                    <a:gsLst>
                      <a:gs pos="0">
                        <a:srgbClr val="FFFFFF"/>
                      </a:gs>
                      <a:gs pos="100000">
                        <a:srgbClr val="FFFFFF"/>
                      </a:gs>
                    </a:gsLst>
                    <a:lin ang="5400000" scaled="0"/>
                  </a:gradFill>
                  <a:latin typeface="Segoe UI Semilight"/>
                  <a:ea typeface="Segoe UI" pitchFamily="34" charset="0"/>
                  <a:cs typeface="Segoe UI" pitchFamily="34" charset="0"/>
                </a:rPr>
                <a:t>Cloud Adoption Timeline</a:t>
              </a:r>
            </a:p>
          </p:txBody>
        </p:sp>
        <p:sp>
          <p:nvSpPr>
            <p:cNvPr id="63" name="Oval 62">
              <a:extLst>
                <a:ext uri="{FF2B5EF4-FFF2-40B4-BE49-F238E27FC236}">
                  <a16:creationId xmlns:a16="http://schemas.microsoft.com/office/drawing/2014/main" id="{89E09E30-6384-4477-8E82-3CCC6E474559}"/>
                </a:ext>
              </a:extLst>
            </p:cNvPr>
            <p:cNvSpPr/>
            <p:nvPr/>
          </p:nvSpPr>
          <p:spPr bwMode="auto">
            <a:xfrm>
              <a:off x="1755314" y="2063177"/>
              <a:ext cx="429768" cy="429940"/>
            </a:xfrm>
            <a:prstGeom prst="ellipse">
              <a:avLst/>
            </a:prstGeom>
            <a:solidFill>
              <a:schemeClr val="accent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C7CD684A-D1CB-4CD8-82E2-2091644B75C4}"/>
              </a:ext>
            </a:extLst>
          </p:cNvPr>
          <p:cNvSpPr txBox="1"/>
          <p:nvPr/>
        </p:nvSpPr>
        <p:spPr>
          <a:xfrm>
            <a:off x="3110782" y="3429000"/>
            <a:ext cx="6828312" cy="3147014"/>
          </a:xfrm>
          <a:prstGeom prst="rect">
            <a:avLst/>
          </a:prstGeom>
          <a:noFill/>
          <a:ln>
            <a:solidFill>
              <a:schemeClr val="tx1">
                <a:lumMod val="60000"/>
                <a:lumOff val="40000"/>
              </a:schemeClr>
            </a:solidFill>
          </a:ln>
        </p:spPr>
        <p:txBody>
          <a:bodyPr wrap="square" lIns="179308" tIns="143446" rIns="179308" bIns="143446" rtlCol="0">
            <a:spAutoFit/>
          </a:bodyPr>
          <a:lstStyle/>
          <a:p>
            <a:pPr defTabSz="914554">
              <a:lnSpc>
                <a:spcPct val="90000"/>
              </a:lnSpc>
              <a:spcAft>
                <a:spcPts val="588"/>
              </a:spcAft>
            </a:pPr>
            <a:r>
              <a:rPr lang="en-US" sz="1569" b="1" dirty="0">
                <a:solidFill>
                  <a:srgbClr val="EAEAEA">
                    <a:lumMod val="50000"/>
                  </a:srgbClr>
                </a:solidFill>
                <a:latin typeface="Segoe UI Semilight"/>
              </a:rPr>
              <a:t>Governance Evolution</a:t>
            </a:r>
            <a:endParaRPr lang="en-US" sz="1373" b="1" dirty="0">
              <a:solidFill>
                <a:srgbClr val="EAEAEA">
                  <a:lumMod val="50000"/>
                </a:srgbClr>
              </a:solidFill>
              <a:latin typeface="Segoe UI Semilight"/>
            </a:endParaRPr>
          </a:p>
          <a:p>
            <a:pPr defTabSz="914554">
              <a:lnSpc>
                <a:spcPct val="90000"/>
              </a:lnSpc>
              <a:spcAft>
                <a:spcPts val="588"/>
              </a:spcAft>
            </a:pPr>
            <a:r>
              <a:rPr lang="en-US" sz="1177" dirty="0">
                <a:solidFill>
                  <a:srgbClr val="EAEAEA">
                    <a:lumMod val="50000"/>
                  </a:srgbClr>
                </a:solidFill>
                <a:latin typeface="Segoe UI Semilight"/>
              </a:rPr>
              <a:t>The Cloud Governance Team then </a:t>
            </a:r>
          </a:p>
          <a:p>
            <a:pPr defTabSz="914554">
              <a:lnSpc>
                <a:spcPct val="90000"/>
              </a:lnSpc>
              <a:spcAft>
                <a:spcPts val="588"/>
              </a:spcAft>
            </a:pPr>
            <a:r>
              <a:rPr lang="en-US" sz="1177" dirty="0">
                <a:solidFill>
                  <a:srgbClr val="EAEAEA">
                    <a:lumMod val="50000"/>
                  </a:srgbClr>
                </a:solidFill>
                <a:latin typeface="Segoe UI Semilight"/>
              </a:rPr>
              <a:t>asks deeper questions to establish a </a:t>
            </a:r>
          </a:p>
          <a:p>
            <a:pPr defTabSz="914554">
              <a:lnSpc>
                <a:spcPct val="90000"/>
              </a:lnSpc>
              <a:spcAft>
                <a:spcPts val="588"/>
              </a:spcAft>
            </a:pPr>
            <a:r>
              <a:rPr lang="en-US" sz="1177" dirty="0">
                <a:solidFill>
                  <a:srgbClr val="EAEAEA">
                    <a:lumMod val="50000"/>
                  </a:srgbClr>
                </a:solidFill>
                <a:latin typeface="Segoe UI Semilight"/>
              </a:rPr>
              <a:t>governance release plan.</a:t>
            </a: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a:p>
            <a:pPr defTabSz="914554">
              <a:lnSpc>
                <a:spcPct val="90000"/>
              </a:lnSpc>
              <a:spcAft>
                <a:spcPts val="588"/>
              </a:spcAft>
            </a:pPr>
            <a:endParaRPr lang="en-US" sz="1177" dirty="0">
              <a:solidFill>
                <a:srgbClr val="EAEAEA">
                  <a:lumMod val="50000"/>
                </a:srgbClr>
              </a:solidFill>
              <a:latin typeface="Segoe UI Semilight"/>
            </a:endParaRPr>
          </a:p>
        </p:txBody>
      </p:sp>
      <p:sp>
        <p:nvSpPr>
          <p:cNvPr id="20" name="TextBox 19">
            <a:extLst>
              <a:ext uri="{FF2B5EF4-FFF2-40B4-BE49-F238E27FC236}">
                <a16:creationId xmlns:a16="http://schemas.microsoft.com/office/drawing/2014/main" id="{BD953FF1-D17D-4E52-BE0A-B5BB7FB86F15}"/>
              </a:ext>
            </a:extLst>
          </p:cNvPr>
          <p:cNvSpPr txBox="1"/>
          <p:nvPr/>
        </p:nvSpPr>
        <p:spPr>
          <a:xfrm>
            <a:off x="4172436" y="4660316"/>
            <a:ext cx="987445" cy="669918"/>
          </a:xfrm>
          <a:prstGeom prst="rect">
            <a:avLst/>
          </a:prstGeom>
          <a:noFill/>
          <a:ln>
            <a:solidFill>
              <a:schemeClr val="accent6">
                <a:lumMod val="50000"/>
              </a:schemeClr>
            </a:solidFill>
          </a:ln>
        </p:spPr>
        <p:txBody>
          <a:bodyPr wrap="square" lIns="179308" tIns="143446" rIns="179308" bIns="143446" rtlCol="0">
            <a:spAutoFit/>
          </a:bodyPr>
          <a:lstStyle>
            <a:defPPr>
              <a:defRPr lang="en-US"/>
            </a:defPPr>
            <a:lvl1pPr marR="0" lvl="0" indent="0" fontAlgn="auto">
              <a:lnSpc>
                <a:spcPct val="90000"/>
              </a:lnSpc>
              <a:spcBef>
                <a:spcPts val="0"/>
              </a:spcBef>
              <a:spcAft>
                <a:spcPts val="600"/>
              </a:spcAft>
              <a:buClrTx/>
              <a:buSzTx/>
              <a:buFontTx/>
              <a:buNone/>
              <a:tabLst/>
              <a:defRPr kumimoji="0" b="0" i="0" u="none" strike="noStrike" cap="none" spc="0" normalizeH="0" baseline="0">
                <a:ln>
                  <a:noFill/>
                </a:ln>
                <a:gradFill>
                  <a:gsLst>
                    <a:gs pos="2917">
                      <a:srgbClr val="353535"/>
                    </a:gs>
                    <a:gs pos="30000">
                      <a:srgbClr val="353535"/>
                    </a:gs>
                  </a:gsLst>
                  <a:lin ang="5400000" scaled="0"/>
                </a:gradFill>
                <a:effectLst/>
                <a:uLnTx/>
                <a:uFillTx/>
                <a:latin typeface="Segoe UI Semilight"/>
              </a:defRPr>
            </a:lvl1pPr>
          </a:lstStyle>
          <a:p>
            <a:pPr defTabSz="914554">
              <a:spcAft>
                <a:spcPts val="588"/>
              </a:spcAft>
            </a:pPr>
            <a:r>
              <a:rPr lang="en-US" sz="1373" dirty="0">
                <a:solidFill>
                  <a:srgbClr val="353535">
                    <a:lumMod val="60000"/>
                    <a:lumOff val="40000"/>
                  </a:srgbClr>
                </a:solidFill>
              </a:rPr>
              <a:t>Release Plan</a:t>
            </a:r>
          </a:p>
        </p:txBody>
      </p:sp>
      <p:pic>
        <p:nvPicPr>
          <p:cNvPr id="21" name="Picture 20">
            <a:extLst>
              <a:ext uri="{FF2B5EF4-FFF2-40B4-BE49-F238E27FC236}">
                <a16:creationId xmlns:a16="http://schemas.microsoft.com/office/drawing/2014/main" id="{4437E722-87A2-48B6-A7A3-173336EE64FE}"/>
              </a:ext>
            </a:extLst>
          </p:cNvPr>
          <p:cNvPicPr>
            <a:picLocks noChangeAspect="1"/>
          </p:cNvPicPr>
          <p:nvPr/>
        </p:nvPicPr>
        <p:blipFill>
          <a:blip r:embed="rId4"/>
          <a:stretch>
            <a:fillRect/>
          </a:stretch>
        </p:blipFill>
        <p:spPr>
          <a:xfrm>
            <a:off x="6258852" y="4907665"/>
            <a:ext cx="251467" cy="251467"/>
          </a:xfrm>
          <a:prstGeom prst="rect">
            <a:avLst/>
          </a:prstGeom>
        </p:spPr>
      </p:pic>
      <p:pic>
        <p:nvPicPr>
          <p:cNvPr id="22" name="Picture 21">
            <a:extLst>
              <a:ext uri="{FF2B5EF4-FFF2-40B4-BE49-F238E27FC236}">
                <a16:creationId xmlns:a16="http://schemas.microsoft.com/office/drawing/2014/main" id="{F213453E-BB07-4604-B515-3ED7B8AD8F53}"/>
              </a:ext>
            </a:extLst>
          </p:cNvPr>
          <p:cNvPicPr>
            <a:picLocks noChangeAspect="1"/>
          </p:cNvPicPr>
          <p:nvPr/>
        </p:nvPicPr>
        <p:blipFill rotWithShape="1">
          <a:blip r:embed="rId5"/>
          <a:srcRect b="26674"/>
          <a:stretch/>
        </p:blipFill>
        <p:spPr>
          <a:xfrm>
            <a:off x="6273470" y="4249527"/>
            <a:ext cx="236848" cy="302034"/>
          </a:xfrm>
          <a:prstGeom prst="rect">
            <a:avLst/>
          </a:prstGeom>
        </p:spPr>
      </p:pic>
      <p:pic>
        <p:nvPicPr>
          <p:cNvPr id="24" name="Picture 23">
            <a:extLst>
              <a:ext uri="{FF2B5EF4-FFF2-40B4-BE49-F238E27FC236}">
                <a16:creationId xmlns:a16="http://schemas.microsoft.com/office/drawing/2014/main" id="{A720FF0F-D4FA-4152-B46C-21529F59BED6}"/>
              </a:ext>
            </a:extLst>
          </p:cNvPr>
          <p:cNvPicPr>
            <a:picLocks noChangeAspect="1"/>
          </p:cNvPicPr>
          <p:nvPr/>
        </p:nvPicPr>
        <p:blipFill>
          <a:blip r:embed="rId6"/>
          <a:stretch>
            <a:fillRect/>
          </a:stretch>
        </p:blipFill>
        <p:spPr>
          <a:xfrm>
            <a:off x="6258851" y="3641956"/>
            <a:ext cx="251466" cy="251466"/>
          </a:xfrm>
          <a:prstGeom prst="rect">
            <a:avLst/>
          </a:prstGeom>
        </p:spPr>
      </p:pic>
      <p:pic>
        <p:nvPicPr>
          <p:cNvPr id="25" name="Picture 24">
            <a:extLst>
              <a:ext uri="{FF2B5EF4-FFF2-40B4-BE49-F238E27FC236}">
                <a16:creationId xmlns:a16="http://schemas.microsoft.com/office/drawing/2014/main" id="{BE90A4CA-3F0F-4C69-A273-CB296C279A09}"/>
              </a:ext>
            </a:extLst>
          </p:cNvPr>
          <p:cNvPicPr>
            <a:picLocks noChangeAspect="1"/>
          </p:cNvPicPr>
          <p:nvPr/>
        </p:nvPicPr>
        <p:blipFill>
          <a:blip r:embed="rId7"/>
          <a:stretch>
            <a:fillRect/>
          </a:stretch>
        </p:blipFill>
        <p:spPr>
          <a:xfrm>
            <a:off x="6273471" y="5451643"/>
            <a:ext cx="251467" cy="251467"/>
          </a:xfrm>
          <a:prstGeom prst="rect">
            <a:avLst/>
          </a:prstGeom>
        </p:spPr>
      </p:pic>
      <p:pic>
        <p:nvPicPr>
          <p:cNvPr id="26" name="Picture 25">
            <a:extLst>
              <a:ext uri="{FF2B5EF4-FFF2-40B4-BE49-F238E27FC236}">
                <a16:creationId xmlns:a16="http://schemas.microsoft.com/office/drawing/2014/main" id="{FBC972FD-6DB6-4A20-B275-8C002E4778FF}"/>
              </a:ext>
            </a:extLst>
          </p:cNvPr>
          <p:cNvPicPr>
            <a:picLocks noChangeAspect="1"/>
          </p:cNvPicPr>
          <p:nvPr/>
        </p:nvPicPr>
        <p:blipFill>
          <a:blip r:embed="rId8"/>
          <a:stretch>
            <a:fillRect/>
          </a:stretch>
        </p:blipFill>
        <p:spPr>
          <a:xfrm>
            <a:off x="6273470" y="6156029"/>
            <a:ext cx="236848" cy="236848"/>
          </a:xfrm>
          <a:prstGeom prst="rect">
            <a:avLst/>
          </a:prstGeom>
        </p:spPr>
      </p:pic>
      <p:sp>
        <p:nvSpPr>
          <p:cNvPr id="27" name="TextBox 26">
            <a:extLst>
              <a:ext uri="{FF2B5EF4-FFF2-40B4-BE49-F238E27FC236}">
                <a16:creationId xmlns:a16="http://schemas.microsoft.com/office/drawing/2014/main" id="{FAEC6B39-0037-43D7-8F23-F19D0192B132}"/>
              </a:ext>
            </a:extLst>
          </p:cNvPr>
          <p:cNvSpPr txBox="1"/>
          <p:nvPr/>
        </p:nvSpPr>
        <p:spPr>
          <a:xfrm>
            <a:off x="6524938" y="3459889"/>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UI Semilight"/>
              </a:rPr>
              <a:t>Will application criticality in this release impact policies regarding IT Operations or Cloud Operations?</a:t>
            </a:r>
          </a:p>
        </p:txBody>
      </p:sp>
      <p:sp>
        <p:nvSpPr>
          <p:cNvPr id="28" name="TextBox 27">
            <a:extLst>
              <a:ext uri="{FF2B5EF4-FFF2-40B4-BE49-F238E27FC236}">
                <a16:creationId xmlns:a16="http://schemas.microsoft.com/office/drawing/2014/main" id="{D6C0475E-EDF3-4817-B03D-13BFE9D53504}"/>
              </a:ext>
            </a:extLst>
          </p:cNvPr>
          <p:cNvSpPr txBox="1"/>
          <p:nvPr/>
        </p:nvSpPr>
        <p:spPr>
          <a:xfrm>
            <a:off x="6524938" y="4092743"/>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UI Semilight"/>
              </a:rPr>
              <a:t>Will data classifications in this release impact policies regarding IT Security?</a:t>
            </a:r>
          </a:p>
        </p:txBody>
      </p:sp>
      <p:sp>
        <p:nvSpPr>
          <p:cNvPr id="29" name="TextBox 28">
            <a:extLst>
              <a:ext uri="{FF2B5EF4-FFF2-40B4-BE49-F238E27FC236}">
                <a16:creationId xmlns:a16="http://schemas.microsoft.com/office/drawing/2014/main" id="{2771D9C4-4302-4A44-8CAF-47B841AA3D70}"/>
              </a:ext>
            </a:extLst>
          </p:cNvPr>
          <p:cNvSpPr txBox="1"/>
          <p:nvPr/>
        </p:nvSpPr>
        <p:spPr>
          <a:xfrm>
            <a:off x="6524938" y="4725598"/>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UI Semilight"/>
              </a:rPr>
              <a:t>Will the suggested deployment impact pricing, planned spend, or cloud budget?</a:t>
            </a:r>
          </a:p>
        </p:txBody>
      </p:sp>
      <p:sp>
        <p:nvSpPr>
          <p:cNvPr id="30" name="TextBox 29">
            <a:extLst>
              <a:ext uri="{FF2B5EF4-FFF2-40B4-BE49-F238E27FC236}">
                <a16:creationId xmlns:a16="http://schemas.microsoft.com/office/drawing/2014/main" id="{21C45671-BF42-461B-84FA-1BD32C611DD8}"/>
              </a:ext>
            </a:extLst>
          </p:cNvPr>
          <p:cNvSpPr txBox="1"/>
          <p:nvPr/>
        </p:nvSpPr>
        <p:spPr>
          <a:xfrm>
            <a:off x="6524938" y="5269576"/>
            <a:ext cx="3667122" cy="615600"/>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dirty="0">
                <a:solidFill>
                  <a:srgbClr val="EAEAEA">
                    <a:lumMod val="50000"/>
                  </a:srgbClr>
                </a:solidFill>
                <a:latin typeface="Segoe UI Semilight"/>
              </a:rPr>
              <a:t>Will the application requirements impact identity policies or implementation?</a:t>
            </a:r>
          </a:p>
        </p:txBody>
      </p:sp>
      <p:sp>
        <p:nvSpPr>
          <p:cNvPr id="33" name="TextBox 32">
            <a:extLst>
              <a:ext uri="{FF2B5EF4-FFF2-40B4-BE49-F238E27FC236}">
                <a16:creationId xmlns:a16="http://schemas.microsoft.com/office/drawing/2014/main" id="{9CCF18DB-7A43-496D-A0CE-86DA69713D6B}"/>
              </a:ext>
            </a:extLst>
          </p:cNvPr>
          <p:cNvSpPr txBox="1"/>
          <p:nvPr/>
        </p:nvSpPr>
        <p:spPr>
          <a:xfrm>
            <a:off x="6524938" y="5885176"/>
            <a:ext cx="3667122" cy="778554"/>
          </a:xfrm>
          <a:prstGeom prst="rect">
            <a:avLst/>
          </a:prstGeom>
          <a:noFill/>
          <a:ln>
            <a:noFill/>
          </a:ln>
        </p:spPr>
        <p:txBody>
          <a:bodyPr wrap="square" lIns="179308" tIns="143446" rIns="179308" bIns="143446" rtlCol="0">
            <a:spAutoFit/>
          </a:bodyPr>
          <a:lstStyle/>
          <a:p>
            <a:pPr defTabSz="914554">
              <a:lnSpc>
                <a:spcPct val="90000"/>
              </a:lnSpc>
              <a:spcAft>
                <a:spcPts val="588"/>
              </a:spcAft>
            </a:pPr>
            <a:r>
              <a:rPr lang="en-US" sz="1177">
                <a:solidFill>
                  <a:srgbClr val="EAEAEA">
                    <a:lumMod val="50000"/>
                  </a:srgbClr>
                </a:solidFill>
                <a:latin typeface="Segoe UI Semilight"/>
              </a:rPr>
              <a:t>Will any of these answers impact configuration management implementations or require the implementation of new corporate policies?</a:t>
            </a:r>
          </a:p>
        </p:txBody>
      </p:sp>
      <p:cxnSp>
        <p:nvCxnSpPr>
          <p:cNvPr id="35" name="Straight Arrow Connector 34">
            <a:extLst>
              <a:ext uri="{FF2B5EF4-FFF2-40B4-BE49-F238E27FC236}">
                <a16:creationId xmlns:a16="http://schemas.microsoft.com/office/drawing/2014/main" id="{B22DC0BE-C86D-4C38-9E49-239C65654997}"/>
              </a:ext>
            </a:extLst>
          </p:cNvPr>
          <p:cNvCxnSpPr>
            <a:stCxn id="20" idx="3"/>
          </p:cNvCxnSpPr>
          <p:nvPr/>
        </p:nvCxnSpPr>
        <p:spPr>
          <a:xfrm flipV="1">
            <a:off x="5159881" y="3893422"/>
            <a:ext cx="992823" cy="110185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3E8E0C0-8821-4D3C-8DDE-4D34774674D0}"/>
              </a:ext>
            </a:extLst>
          </p:cNvPr>
          <p:cNvCxnSpPr>
            <a:cxnSpLocks/>
            <a:stCxn id="20" idx="3"/>
          </p:cNvCxnSpPr>
          <p:nvPr/>
        </p:nvCxnSpPr>
        <p:spPr>
          <a:xfrm flipV="1">
            <a:off x="5159881" y="4478251"/>
            <a:ext cx="992823" cy="5170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31864D1-E755-46A3-990D-5A234F47C002}"/>
              </a:ext>
            </a:extLst>
          </p:cNvPr>
          <p:cNvCxnSpPr>
            <a:cxnSpLocks/>
            <a:stCxn id="20" idx="3"/>
          </p:cNvCxnSpPr>
          <p:nvPr/>
        </p:nvCxnSpPr>
        <p:spPr>
          <a:xfrm>
            <a:off x="5159881" y="4995275"/>
            <a:ext cx="992823" cy="3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1E6DFBB-4B3B-46C9-AF89-8E071257B278}"/>
              </a:ext>
            </a:extLst>
          </p:cNvPr>
          <p:cNvCxnSpPr>
            <a:cxnSpLocks/>
            <a:stCxn id="20" idx="3"/>
          </p:cNvCxnSpPr>
          <p:nvPr/>
        </p:nvCxnSpPr>
        <p:spPr>
          <a:xfrm>
            <a:off x="5159881" y="4995275"/>
            <a:ext cx="992823" cy="5705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338E20E-0C4A-4ECA-AFB1-43B8AA7756D0}"/>
              </a:ext>
            </a:extLst>
          </p:cNvPr>
          <p:cNvCxnSpPr>
            <a:cxnSpLocks/>
            <a:stCxn id="20" idx="3"/>
          </p:cNvCxnSpPr>
          <p:nvPr/>
        </p:nvCxnSpPr>
        <p:spPr>
          <a:xfrm>
            <a:off x="5159881" y="4995276"/>
            <a:ext cx="992823" cy="11780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51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500"/>
                                        <p:tgtEl>
                                          <p:spTgt spid="60"/>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fade">
                                      <p:cBhvr>
                                        <p:cTn id="80" dur="500"/>
                                        <p:tgtEl>
                                          <p:spTgt spid="29"/>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par>
                                <p:cTn id="97" presetID="10"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5" grpId="0" animBg="1"/>
      <p:bldP spid="56" grpId="0" animBg="1"/>
      <p:bldP spid="58" grpId="0" animBg="1"/>
      <p:bldP spid="59" grpId="0" animBg="1"/>
      <p:bldP spid="60" grpId="0" animBg="1"/>
      <p:bldP spid="61" grpId="0" animBg="1"/>
      <p:bldP spid="19" grpId="0" animBg="1"/>
      <p:bldP spid="20" grpId="0" animBg="1"/>
      <p:bldP spid="27" grpId="0"/>
      <p:bldP spid="28" grpId="0"/>
      <p:bldP spid="29" grpId="0"/>
      <p:bldP spid="30"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6541120" y="-6323"/>
            <a:ext cx="5708589" cy="6870831"/>
          </a:xfrm>
          <a:prstGeom prst="rect">
            <a:avLst/>
          </a:prstGeom>
        </p:spPr>
      </p:pic>
      <p:sp>
        <p:nvSpPr>
          <p:cNvPr id="41" name="Rectangle 40"/>
          <p:cNvSpPr/>
          <p:nvPr/>
        </p:nvSpPr>
        <p:spPr bwMode="auto">
          <a:xfrm>
            <a:off x="6536418" y="140"/>
            <a:ext cx="5717994" cy="6857903"/>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The major drivers for </a:t>
            </a:r>
            <a:br>
              <a:rPr lang="en-US" dirty="0"/>
            </a:br>
            <a:r>
              <a:rPr lang="en-US" dirty="0"/>
              <a:t>IT governance</a:t>
            </a:r>
          </a:p>
        </p:txBody>
      </p:sp>
      <p:grpSp>
        <p:nvGrpSpPr>
          <p:cNvPr id="42" name="Group 41"/>
          <p:cNvGrpSpPr/>
          <p:nvPr/>
        </p:nvGrpSpPr>
        <p:grpSpPr>
          <a:xfrm>
            <a:off x="559912" y="2009486"/>
            <a:ext cx="5309957" cy="740654"/>
            <a:chOff x="559833" y="2009465"/>
            <a:chExt cx="5310032" cy="740664"/>
          </a:xfrm>
        </p:grpSpPr>
        <p:sp>
          <p:nvSpPr>
            <p:cNvPr id="11" name="Rectangle 10"/>
            <p:cNvSpPr/>
            <p:nvPr/>
          </p:nvSpPr>
          <p:spPr>
            <a:xfrm>
              <a:off x="1512942" y="2009465"/>
              <a:ext cx="4356923" cy="740664"/>
            </a:xfrm>
            <a:prstGeom prst="rect">
              <a:avLst/>
            </a:prstGeom>
          </p:spPr>
          <p:txBody>
            <a:bodyPr wrap="square" lIns="0" tIns="0" rIns="0" bIns="0" anchor="ctr">
              <a:noAutofit/>
            </a:bodyPr>
            <a:lstStyle/>
            <a:p>
              <a:pPr defTabSz="914184" fontAlgn="base">
                <a:spcBef>
                  <a:spcPts val="1176"/>
                </a:spcBef>
                <a:defRPr/>
              </a:pPr>
              <a:r>
                <a:rPr lang="en-US" sz="2400">
                  <a:solidFill>
                    <a:srgbClr val="505050"/>
                  </a:solidFill>
                  <a:latin typeface="Segoe UI Light"/>
                  <a:ea typeface="Segoe UI" pitchFamily="34" charset="0"/>
                  <a:cs typeface="Segoe UI" pitchFamily="34" charset="0"/>
                </a:rPr>
                <a:t>Keep risk at acceptable levels</a:t>
              </a:r>
            </a:p>
          </p:txBody>
        </p:sp>
        <p:grpSp>
          <p:nvGrpSpPr>
            <p:cNvPr id="14" name="Group 13"/>
            <p:cNvGrpSpPr/>
            <p:nvPr/>
          </p:nvGrpSpPr>
          <p:grpSpPr>
            <a:xfrm>
              <a:off x="559833" y="2013489"/>
              <a:ext cx="823596" cy="732616"/>
              <a:chOff x="474296" y="3882696"/>
              <a:chExt cx="979496" cy="871296"/>
            </a:xfrm>
          </p:grpSpPr>
          <p:sp>
            <p:nvSpPr>
              <p:cNvPr id="15" name="Freeform 43"/>
              <p:cNvSpPr/>
              <p:nvPr/>
            </p:nvSpPr>
            <p:spPr>
              <a:xfrm>
                <a:off x="474296" y="3882696"/>
                <a:ext cx="895395" cy="771364"/>
              </a:xfrm>
              <a:custGeom>
                <a:avLst/>
                <a:gdLst>
                  <a:gd name="connsiteX0" fmla="*/ 2264485 w 4521339"/>
                  <a:gd name="connsiteY0" fmla="*/ 753739 h 3895044"/>
                  <a:gd name="connsiteX1" fmla="*/ 2207144 w 4521339"/>
                  <a:gd name="connsiteY1" fmla="*/ 792325 h 3895044"/>
                  <a:gd name="connsiteX2" fmla="*/ 711730 w 4521339"/>
                  <a:gd name="connsiteY2" fmla="*/ 3370625 h 3895044"/>
                  <a:gd name="connsiteX3" fmla="*/ 711730 w 4521339"/>
                  <a:gd name="connsiteY3" fmla="*/ 3512858 h 3895044"/>
                  <a:gd name="connsiteX4" fmla="*/ 3815975 w 4521339"/>
                  <a:gd name="connsiteY4" fmla="*/ 3512858 h 3895044"/>
                  <a:gd name="connsiteX5" fmla="*/ 3815975 w 4521339"/>
                  <a:gd name="connsiteY5" fmla="*/ 3370627 h 3895044"/>
                  <a:gd name="connsiteX6" fmla="*/ 2320559 w 4521339"/>
                  <a:gd name="connsiteY6" fmla="*/ 792325 h 3895044"/>
                  <a:gd name="connsiteX7" fmla="*/ 2264485 w 4521339"/>
                  <a:gd name="connsiteY7" fmla="*/ 753739 h 3895044"/>
                  <a:gd name="connsiteX8" fmla="*/ 2266054 w 4521339"/>
                  <a:gd name="connsiteY8" fmla="*/ 33 h 3895044"/>
                  <a:gd name="connsiteX9" fmla="*/ 2345214 w 4521339"/>
                  <a:gd name="connsiteY9" fmla="*/ 54504 h 3895044"/>
                  <a:gd name="connsiteX10" fmla="*/ 4456271 w 4521339"/>
                  <a:gd name="connsiteY10" fmla="*/ 3694258 h 3895044"/>
                  <a:gd name="connsiteX11" fmla="*/ 4456271 w 4521339"/>
                  <a:gd name="connsiteY11" fmla="*/ 3895044 h 3895044"/>
                  <a:gd name="connsiteX12" fmla="*/ 74052 w 4521339"/>
                  <a:gd name="connsiteY12" fmla="*/ 3895044 h 3895044"/>
                  <a:gd name="connsiteX13" fmla="*/ 74052 w 4521339"/>
                  <a:gd name="connsiteY13" fmla="*/ 3694256 h 3895044"/>
                  <a:gd name="connsiteX14" fmla="*/ 2185108 w 4521339"/>
                  <a:gd name="connsiteY14" fmla="*/ 54504 h 3895044"/>
                  <a:gd name="connsiteX15" fmla="*/ 2266054 w 4521339"/>
                  <a:gd name="connsiteY15" fmla="*/ 33 h 389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339" h="3895044">
                    <a:moveTo>
                      <a:pt x="2264485" y="753739"/>
                    </a:moveTo>
                    <a:cubicBezTo>
                      <a:pt x="2242419" y="753107"/>
                      <a:pt x="2220143" y="765336"/>
                      <a:pt x="2207144" y="792325"/>
                    </a:cubicBezTo>
                    <a:lnTo>
                      <a:pt x="711730" y="3370625"/>
                    </a:lnTo>
                    <a:cubicBezTo>
                      <a:pt x="634137" y="3491132"/>
                      <a:pt x="649880" y="3509867"/>
                      <a:pt x="711730" y="3512858"/>
                    </a:cubicBezTo>
                    <a:lnTo>
                      <a:pt x="3815975" y="3512858"/>
                    </a:lnTo>
                    <a:cubicBezTo>
                      <a:pt x="3890194" y="3502557"/>
                      <a:pt x="3863205" y="3448400"/>
                      <a:pt x="3815975" y="3370627"/>
                    </a:cubicBezTo>
                    <a:lnTo>
                      <a:pt x="2320559" y="792325"/>
                    </a:lnTo>
                    <a:cubicBezTo>
                      <a:pt x="2308404" y="767866"/>
                      <a:pt x="2286550" y="754372"/>
                      <a:pt x="2264485" y="753739"/>
                    </a:cubicBezTo>
                    <a:close/>
                    <a:moveTo>
                      <a:pt x="2266054" y="33"/>
                    </a:moveTo>
                    <a:cubicBezTo>
                      <a:pt x="2297204" y="926"/>
                      <a:pt x="2328055" y="19976"/>
                      <a:pt x="2345214" y="54504"/>
                    </a:cubicBezTo>
                    <a:lnTo>
                      <a:pt x="4456271" y="3694258"/>
                    </a:lnTo>
                    <a:cubicBezTo>
                      <a:pt x="4522946" y="3804049"/>
                      <a:pt x="4561046" y="3880502"/>
                      <a:pt x="4456271" y="3895044"/>
                    </a:cubicBezTo>
                    <a:lnTo>
                      <a:pt x="74052" y="3895044"/>
                    </a:lnTo>
                    <a:cubicBezTo>
                      <a:pt x="-13260" y="3890821"/>
                      <a:pt x="-35485" y="3864373"/>
                      <a:pt x="74052" y="3694256"/>
                    </a:cubicBezTo>
                    <a:lnTo>
                      <a:pt x="2185108" y="54504"/>
                    </a:lnTo>
                    <a:cubicBezTo>
                      <a:pt x="2203458" y="16404"/>
                      <a:pt x="2234905" y="-860"/>
                      <a:pt x="2266054" y="33"/>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2400">
                  <a:solidFill>
                    <a:srgbClr val="505050"/>
                  </a:solidFill>
                  <a:latin typeface="Segoe UI Light"/>
                </a:endParaRPr>
              </a:p>
            </p:txBody>
          </p:sp>
          <p:sp>
            <p:nvSpPr>
              <p:cNvPr id="16" name="Freeform 44"/>
              <p:cNvSpPr/>
              <p:nvPr/>
            </p:nvSpPr>
            <p:spPr>
              <a:xfrm>
                <a:off x="880411" y="4163959"/>
                <a:ext cx="83155" cy="359500"/>
              </a:xfrm>
              <a:custGeom>
                <a:avLst/>
                <a:gdLst>
                  <a:gd name="connsiteX0" fmla="*/ 238174 w 476348"/>
                  <a:gd name="connsiteY0" fmla="*/ 1663131 h 2059371"/>
                  <a:gd name="connsiteX1" fmla="*/ 436294 w 476348"/>
                  <a:gd name="connsiteY1" fmla="*/ 1861251 h 2059371"/>
                  <a:gd name="connsiteX2" fmla="*/ 238174 w 476348"/>
                  <a:gd name="connsiteY2" fmla="*/ 2059371 h 2059371"/>
                  <a:gd name="connsiteX3" fmla="*/ 40054 w 476348"/>
                  <a:gd name="connsiteY3" fmla="*/ 1861251 h 2059371"/>
                  <a:gd name="connsiteX4" fmla="*/ 238174 w 476348"/>
                  <a:gd name="connsiteY4" fmla="*/ 1663131 h 2059371"/>
                  <a:gd name="connsiteX5" fmla="*/ 241855 w 476348"/>
                  <a:gd name="connsiteY5" fmla="*/ 50 h 2059371"/>
                  <a:gd name="connsiteX6" fmla="*/ 316495 w 476348"/>
                  <a:gd name="connsiteY6" fmla="*/ 13115 h 2059371"/>
                  <a:gd name="connsiteX7" fmla="*/ 476348 w 476348"/>
                  <a:gd name="connsiteY7" fmla="*/ 280638 h 2059371"/>
                  <a:gd name="connsiteX8" fmla="*/ 400447 w 476348"/>
                  <a:gd name="connsiteY8" fmla="*/ 1404251 h 2059371"/>
                  <a:gd name="connsiteX9" fmla="*/ 254908 w 476348"/>
                  <a:gd name="connsiteY9" fmla="*/ 1574332 h 2059371"/>
                  <a:gd name="connsiteX10" fmla="*/ 238174 w 476348"/>
                  <a:gd name="connsiteY10" fmla="*/ 1575847 h 2059371"/>
                  <a:gd name="connsiteX11" fmla="*/ 221440 w 476348"/>
                  <a:gd name="connsiteY11" fmla="*/ 1574332 h 2059371"/>
                  <a:gd name="connsiteX12" fmla="*/ 75902 w 476348"/>
                  <a:gd name="connsiteY12" fmla="*/ 1404251 h 2059371"/>
                  <a:gd name="connsiteX13" fmla="*/ 0 w 476348"/>
                  <a:gd name="connsiteY13" fmla="*/ 280638 h 2059371"/>
                  <a:gd name="connsiteX14" fmla="*/ 159853 w 476348"/>
                  <a:gd name="connsiteY14" fmla="*/ 13115 h 2059371"/>
                  <a:gd name="connsiteX15" fmla="*/ 241855 w 476348"/>
                  <a:gd name="connsiteY15" fmla="*/ 50 h 205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76348" h="2059371">
                    <a:moveTo>
                      <a:pt x="238174" y="1663131"/>
                    </a:moveTo>
                    <a:cubicBezTo>
                      <a:pt x="347593" y="1663131"/>
                      <a:pt x="436294" y="1751832"/>
                      <a:pt x="436294" y="1861251"/>
                    </a:cubicBezTo>
                    <a:cubicBezTo>
                      <a:pt x="436294" y="1970670"/>
                      <a:pt x="347593" y="2059371"/>
                      <a:pt x="238174" y="2059371"/>
                    </a:cubicBezTo>
                    <a:cubicBezTo>
                      <a:pt x="128755" y="2059371"/>
                      <a:pt x="40054" y="1970670"/>
                      <a:pt x="40054" y="1861251"/>
                    </a:cubicBezTo>
                    <a:cubicBezTo>
                      <a:pt x="40054" y="1751832"/>
                      <a:pt x="128755" y="1663131"/>
                      <a:pt x="238174" y="1663131"/>
                    </a:cubicBezTo>
                    <a:close/>
                    <a:moveTo>
                      <a:pt x="241855" y="50"/>
                    </a:moveTo>
                    <a:cubicBezTo>
                      <a:pt x="266244" y="594"/>
                      <a:pt x="289406" y="5493"/>
                      <a:pt x="316495" y="13115"/>
                    </a:cubicBezTo>
                    <a:cubicBezTo>
                      <a:pt x="410433" y="57191"/>
                      <a:pt x="476348" y="160376"/>
                      <a:pt x="476348" y="280638"/>
                    </a:cubicBezTo>
                    <a:cubicBezTo>
                      <a:pt x="460644" y="652272"/>
                      <a:pt x="424002" y="1108105"/>
                      <a:pt x="400447" y="1404251"/>
                    </a:cubicBezTo>
                    <a:cubicBezTo>
                      <a:pt x="391286" y="1493748"/>
                      <a:pt x="352525" y="1557777"/>
                      <a:pt x="254908" y="1574332"/>
                    </a:cubicBezTo>
                    <a:lnTo>
                      <a:pt x="238174" y="1575847"/>
                    </a:lnTo>
                    <a:lnTo>
                      <a:pt x="221440" y="1574332"/>
                    </a:lnTo>
                    <a:cubicBezTo>
                      <a:pt x="123823" y="1557777"/>
                      <a:pt x="85063" y="1493748"/>
                      <a:pt x="75902" y="1404251"/>
                    </a:cubicBezTo>
                    <a:cubicBezTo>
                      <a:pt x="52346" y="1108105"/>
                      <a:pt x="15704" y="652272"/>
                      <a:pt x="0" y="280638"/>
                    </a:cubicBezTo>
                    <a:cubicBezTo>
                      <a:pt x="0" y="160376"/>
                      <a:pt x="65915" y="57191"/>
                      <a:pt x="159853" y="13115"/>
                    </a:cubicBezTo>
                    <a:cubicBezTo>
                      <a:pt x="191849" y="3316"/>
                      <a:pt x="217465" y="-495"/>
                      <a:pt x="241855" y="50"/>
                    </a:cubicBezTo>
                    <a:close/>
                  </a:path>
                </a:pathLst>
              </a:cu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11">
                  <a:defRPr/>
                </a:pPr>
                <a:endParaRPr lang="en-US" sz="2400">
                  <a:solidFill>
                    <a:srgbClr val="505050"/>
                  </a:solidFill>
                  <a:latin typeface="Segoe UI Light"/>
                </a:endParaRPr>
              </a:p>
            </p:txBody>
          </p:sp>
          <p:sp>
            <p:nvSpPr>
              <p:cNvPr id="17" name="Oval 16"/>
              <p:cNvSpPr/>
              <p:nvPr/>
            </p:nvSpPr>
            <p:spPr bwMode="auto">
              <a:xfrm>
                <a:off x="1066415" y="4366616"/>
                <a:ext cx="387377" cy="3873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spcBef>
                    <a:spcPct val="0"/>
                  </a:spcBef>
                  <a:spcAft>
                    <a:spcPct val="0"/>
                  </a:spcAft>
                  <a:defRPr/>
                </a:pPr>
                <a:endParaRPr lang="en-US" sz="2400" err="1">
                  <a:solidFill>
                    <a:srgbClr val="505050"/>
                  </a:solidFill>
                  <a:latin typeface="Segoe UI Light"/>
                  <a:ea typeface="Segoe UI" pitchFamily="34" charset="0"/>
                  <a:cs typeface="Segoe UI" pitchFamily="34" charset="0"/>
                </a:endParaRPr>
              </a:p>
            </p:txBody>
          </p:sp>
          <p:sp>
            <p:nvSpPr>
              <p:cNvPr id="18" name="Freeform: Shape 17"/>
              <p:cNvSpPr>
                <a:spLocks/>
              </p:cNvSpPr>
              <p:nvPr/>
            </p:nvSpPr>
            <p:spPr bwMode="auto">
              <a:xfrm>
                <a:off x="1117541" y="4401311"/>
                <a:ext cx="291846" cy="291847"/>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74">
                  <a:defRPr/>
                </a:pPr>
                <a:endParaRPr lang="en-US" sz="2400">
                  <a:solidFill>
                    <a:srgbClr val="505050"/>
                  </a:solidFill>
                  <a:latin typeface="Segoe UI Light"/>
                </a:endParaRPr>
              </a:p>
            </p:txBody>
          </p:sp>
        </p:grpSp>
      </p:grpSp>
      <p:grpSp>
        <p:nvGrpSpPr>
          <p:cNvPr id="43" name="Group 42"/>
          <p:cNvGrpSpPr/>
          <p:nvPr/>
        </p:nvGrpSpPr>
        <p:grpSpPr>
          <a:xfrm>
            <a:off x="579255" y="3070094"/>
            <a:ext cx="5290614" cy="740654"/>
            <a:chOff x="579176" y="3070089"/>
            <a:chExt cx="5290689" cy="740664"/>
          </a:xfrm>
        </p:grpSpPr>
        <p:sp>
          <p:nvSpPr>
            <p:cNvPr id="12" name="Content Placeholder 12"/>
            <p:cNvSpPr txBox="1">
              <a:spLocks/>
            </p:cNvSpPr>
            <p:nvPr/>
          </p:nvSpPr>
          <p:spPr>
            <a:xfrm>
              <a:off x="1512942" y="3070089"/>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Maintain availability to systems and services</a:t>
              </a:r>
            </a:p>
          </p:txBody>
        </p:sp>
        <p:grpSp>
          <p:nvGrpSpPr>
            <p:cNvPr id="19" name="Group 18"/>
            <p:cNvGrpSpPr/>
            <p:nvPr/>
          </p:nvGrpSpPr>
          <p:grpSpPr>
            <a:xfrm>
              <a:off x="579176" y="3142750"/>
              <a:ext cx="784910" cy="578284"/>
              <a:chOff x="4388353" y="4047171"/>
              <a:chExt cx="757237" cy="500063"/>
            </a:xfrm>
          </p:grpSpPr>
          <p:sp>
            <p:nvSpPr>
              <p:cNvPr id="20" name="Freeform 182"/>
              <p:cNvSpPr>
                <a:spLocks noEditPoints="1"/>
              </p:cNvSpPr>
              <p:nvPr/>
            </p:nvSpPr>
            <p:spPr bwMode="auto">
              <a:xfrm>
                <a:off x="4388353" y="4047171"/>
                <a:ext cx="757237" cy="500063"/>
              </a:xfrm>
              <a:custGeom>
                <a:avLst/>
                <a:gdLst>
                  <a:gd name="T0" fmla="*/ 2726 w 2756"/>
                  <a:gd name="T1" fmla="*/ 1683 h 1819"/>
                  <a:gd name="T2" fmla="*/ 2726 w 2756"/>
                  <a:gd name="T3" fmla="*/ 1683 h 1819"/>
                  <a:gd name="T4" fmla="*/ 2718 w 2756"/>
                  <a:gd name="T5" fmla="*/ 1692 h 1819"/>
                  <a:gd name="T6" fmla="*/ 2496 w 2756"/>
                  <a:gd name="T7" fmla="*/ 1792 h 1819"/>
                  <a:gd name="T8" fmla="*/ 260 w 2756"/>
                  <a:gd name="T9" fmla="*/ 1792 h 1819"/>
                  <a:gd name="T10" fmla="*/ 38 w 2756"/>
                  <a:gd name="T11" fmla="*/ 1692 h 1819"/>
                  <a:gd name="T12" fmla="*/ 32 w 2756"/>
                  <a:gd name="T13" fmla="*/ 1686 h 1819"/>
                  <a:gd name="T14" fmla="*/ 26 w 2756"/>
                  <a:gd name="T15" fmla="*/ 1668 h 1819"/>
                  <a:gd name="T16" fmla="*/ 43 w 2756"/>
                  <a:gd name="T17" fmla="*/ 1641 h 1819"/>
                  <a:gd name="T18" fmla="*/ 51 w 2756"/>
                  <a:gd name="T19" fmla="*/ 1640 h 1819"/>
                  <a:gd name="T20" fmla="*/ 208 w 2756"/>
                  <a:gd name="T21" fmla="*/ 1640 h 1819"/>
                  <a:gd name="T22" fmla="*/ 222 w 2756"/>
                  <a:gd name="T23" fmla="*/ 1640 h 1819"/>
                  <a:gd name="T24" fmla="*/ 2534 w 2756"/>
                  <a:gd name="T25" fmla="*/ 1640 h 1819"/>
                  <a:gd name="T26" fmla="*/ 2712 w 2756"/>
                  <a:gd name="T27" fmla="*/ 1640 h 1819"/>
                  <a:gd name="T28" fmla="*/ 2729 w 2756"/>
                  <a:gd name="T29" fmla="*/ 1668 h 1819"/>
                  <a:gd name="T30" fmla="*/ 2726 w 2756"/>
                  <a:gd name="T31" fmla="*/ 1683 h 1819"/>
                  <a:gd name="T32" fmla="*/ 2534 w 2756"/>
                  <a:gd name="T33" fmla="*/ 1613 h 1819"/>
                  <a:gd name="T34" fmla="*/ 2534 w 2756"/>
                  <a:gd name="T35" fmla="*/ 1613 h 1819"/>
                  <a:gd name="T36" fmla="*/ 222 w 2756"/>
                  <a:gd name="T37" fmla="*/ 1613 h 1819"/>
                  <a:gd name="T38" fmla="*/ 222 w 2756"/>
                  <a:gd name="T39" fmla="*/ 27 h 1819"/>
                  <a:gd name="T40" fmla="*/ 2534 w 2756"/>
                  <a:gd name="T41" fmla="*/ 27 h 1819"/>
                  <a:gd name="T42" fmla="*/ 2534 w 2756"/>
                  <a:gd name="T43" fmla="*/ 1613 h 1819"/>
                  <a:gd name="T44" fmla="*/ 2720 w 2756"/>
                  <a:gd name="T45" fmla="*/ 1615 h 1819"/>
                  <a:gd name="T46" fmla="*/ 2720 w 2756"/>
                  <a:gd name="T47" fmla="*/ 1615 h 1819"/>
                  <a:gd name="T48" fmla="*/ 2715 w 2756"/>
                  <a:gd name="T49" fmla="*/ 1613 h 1819"/>
                  <a:gd name="T50" fmla="*/ 2595 w 2756"/>
                  <a:gd name="T51" fmla="*/ 1613 h 1819"/>
                  <a:gd name="T52" fmla="*/ 2561 w 2756"/>
                  <a:gd name="T53" fmla="*/ 1613 h 1819"/>
                  <a:gd name="T54" fmla="*/ 2561 w 2756"/>
                  <a:gd name="T55" fmla="*/ 0 h 1819"/>
                  <a:gd name="T56" fmla="*/ 195 w 2756"/>
                  <a:gd name="T57" fmla="*/ 0 h 1819"/>
                  <a:gd name="T58" fmla="*/ 195 w 2756"/>
                  <a:gd name="T59" fmla="*/ 1613 h 1819"/>
                  <a:gd name="T60" fmla="*/ 51 w 2756"/>
                  <a:gd name="T61" fmla="*/ 1613 h 1819"/>
                  <a:gd name="T62" fmla="*/ 37 w 2756"/>
                  <a:gd name="T63" fmla="*/ 1615 h 1819"/>
                  <a:gd name="T64" fmla="*/ 35 w 2756"/>
                  <a:gd name="T65" fmla="*/ 1615 h 1819"/>
                  <a:gd name="T66" fmla="*/ 0 w 2756"/>
                  <a:gd name="T67" fmla="*/ 1668 h 1819"/>
                  <a:gd name="T68" fmla="*/ 11 w 2756"/>
                  <a:gd name="T69" fmla="*/ 1701 h 1819"/>
                  <a:gd name="T70" fmla="*/ 19 w 2756"/>
                  <a:gd name="T71" fmla="*/ 1711 h 1819"/>
                  <a:gd name="T72" fmla="*/ 260 w 2756"/>
                  <a:gd name="T73" fmla="*/ 1819 h 1819"/>
                  <a:gd name="T74" fmla="*/ 2496 w 2756"/>
                  <a:gd name="T75" fmla="*/ 1819 h 1819"/>
                  <a:gd name="T76" fmla="*/ 2738 w 2756"/>
                  <a:gd name="T77" fmla="*/ 1710 h 1819"/>
                  <a:gd name="T78" fmla="*/ 2744 w 2756"/>
                  <a:gd name="T79" fmla="*/ 1703 h 1819"/>
                  <a:gd name="T80" fmla="*/ 2749 w 2756"/>
                  <a:gd name="T81" fmla="*/ 1697 h 1819"/>
                  <a:gd name="T82" fmla="*/ 2756 w 2756"/>
                  <a:gd name="T83" fmla="*/ 1668 h 1819"/>
                  <a:gd name="T84" fmla="*/ 2720 w 2756"/>
                  <a:gd name="T85" fmla="*/ 1615 h 1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56" h="1819">
                    <a:moveTo>
                      <a:pt x="2726" y="1683"/>
                    </a:moveTo>
                    <a:lnTo>
                      <a:pt x="2726" y="1683"/>
                    </a:lnTo>
                    <a:lnTo>
                      <a:pt x="2718" y="1692"/>
                    </a:lnTo>
                    <a:cubicBezTo>
                      <a:pt x="2656" y="1757"/>
                      <a:pt x="2577" y="1792"/>
                      <a:pt x="2496" y="1792"/>
                    </a:cubicBezTo>
                    <a:lnTo>
                      <a:pt x="260" y="1792"/>
                    </a:lnTo>
                    <a:cubicBezTo>
                      <a:pt x="180" y="1792"/>
                      <a:pt x="101" y="1757"/>
                      <a:pt x="38" y="1692"/>
                    </a:cubicBezTo>
                    <a:lnTo>
                      <a:pt x="32" y="1686"/>
                    </a:lnTo>
                    <a:cubicBezTo>
                      <a:pt x="27" y="1677"/>
                      <a:pt x="26" y="1672"/>
                      <a:pt x="26" y="1668"/>
                    </a:cubicBezTo>
                    <a:cubicBezTo>
                      <a:pt x="26" y="1655"/>
                      <a:pt x="33" y="1645"/>
                      <a:pt x="43" y="1641"/>
                    </a:cubicBezTo>
                    <a:cubicBezTo>
                      <a:pt x="46" y="1640"/>
                      <a:pt x="49" y="1640"/>
                      <a:pt x="51" y="1640"/>
                    </a:cubicBezTo>
                    <a:lnTo>
                      <a:pt x="208" y="1640"/>
                    </a:lnTo>
                    <a:lnTo>
                      <a:pt x="222" y="1640"/>
                    </a:lnTo>
                    <a:lnTo>
                      <a:pt x="2534" y="1640"/>
                    </a:lnTo>
                    <a:lnTo>
                      <a:pt x="2712" y="1640"/>
                    </a:lnTo>
                    <a:cubicBezTo>
                      <a:pt x="2722" y="1643"/>
                      <a:pt x="2730" y="1655"/>
                      <a:pt x="2729" y="1668"/>
                    </a:cubicBezTo>
                    <a:cubicBezTo>
                      <a:pt x="2729" y="1673"/>
                      <a:pt x="2728" y="1678"/>
                      <a:pt x="2726" y="1683"/>
                    </a:cubicBezTo>
                    <a:close/>
                    <a:moveTo>
                      <a:pt x="2534" y="1613"/>
                    </a:moveTo>
                    <a:lnTo>
                      <a:pt x="2534" y="1613"/>
                    </a:lnTo>
                    <a:lnTo>
                      <a:pt x="222" y="1613"/>
                    </a:lnTo>
                    <a:lnTo>
                      <a:pt x="222" y="27"/>
                    </a:lnTo>
                    <a:lnTo>
                      <a:pt x="2534" y="27"/>
                    </a:lnTo>
                    <a:lnTo>
                      <a:pt x="2534" y="1613"/>
                    </a:lnTo>
                    <a:close/>
                    <a:moveTo>
                      <a:pt x="2720" y="1615"/>
                    </a:moveTo>
                    <a:lnTo>
                      <a:pt x="2720" y="1615"/>
                    </a:lnTo>
                    <a:lnTo>
                      <a:pt x="2715" y="1613"/>
                    </a:lnTo>
                    <a:lnTo>
                      <a:pt x="2595" y="1613"/>
                    </a:lnTo>
                    <a:lnTo>
                      <a:pt x="2561" y="1613"/>
                    </a:lnTo>
                    <a:lnTo>
                      <a:pt x="2561" y="0"/>
                    </a:lnTo>
                    <a:lnTo>
                      <a:pt x="195" y="0"/>
                    </a:lnTo>
                    <a:lnTo>
                      <a:pt x="195" y="1613"/>
                    </a:lnTo>
                    <a:lnTo>
                      <a:pt x="51" y="1613"/>
                    </a:lnTo>
                    <a:cubicBezTo>
                      <a:pt x="49" y="1613"/>
                      <a:pt x="45" y="1613"/>
                      <a:pt x="37" y="1615"/>
                    </a:cubicBezTo>
                    <a:lnTo>
                      <a:pt x="35" y="1615"/>
                    </a:lnTo>
                    <a:cubicBezTo>
                      <a:pt x="14" y="1623"/>
                      <a:pt x="0" y="1644"/>
                      <a:pt x="0" y="1668"/>
                    </a:cubicBezTo>
                    <a:cubicBezTo>
                      <a:pt x="0" y="1679"/>
                      <a:pt x="3" y="1690"/>
                      <a:pt x="11" y="1701"/>
                    </a:cubicBezTo>
                    <a:lnTo>
                      <a:pt x="19" y="1711"/>
                    </a:lnTo>
                    <a:cubicBezTo>
                      <a:pt x="87" y="1781"/>
                      <a:pt x="173" y="1819"/>
                      <a:pt x="260" y="1819"/>
                    </a:cubicBezTo>
                    <a:lnTo>
                      <a:pt x="2496" y="1819"/>
                    </a:lnTo>
                    <a:cubicBezTo>
                      <a:pt x="2585" y="1819"/>
                      <a:pt x="2670" y="1780"/>
                      <a:pt x="2738" y="1710"/>
                    </a:cubicBezTo>
                    <a:lnTo>
                      <a:pt x="2744" y="1703"/>
                    </a:lnTo>
                    <a:lnTo>
                      <a:pt x="2749" y="1697"/>
                    </a:lnTo>
                    <a:cubicBezTo>
                      <a:pt x="2754" y="1688"/>
                      <a:pt x="2756" y="1678"/>
                      <a:pt x="2756" y="1668"/>
                    </a:cubicBezTo>
                    <a:cubicBezTo>
                      <a:pt x="2756" y="1643"/>
                      <a:pt x="2742" y="1622"/>
                      <a:pt x="2720" y="1615"/>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1" name="Freeform 183"/>
              <p:cNvSpPr>
                <a:spLocks noEditPoints="1"/>
              </p:cNvSpPr>
              <p:nvPr/>
            </p:nvSpPr>
            <p:spPr bwMode="auto">
              <a:xfrm>
                <a:off x="4475665" y="4085271"/>
                <a:ext cx="581025" cy="385763"/>
              </a:xfrm>
              <a:custGeom>
                <a:avLst/>
                <a:gdLst>
                  <a:gd name="T0" fmla="*/ 2089 w 2116"/>
                  <a:gd name="T1" fmla="*/ 1380 h 1407"/>
                  <a:gd name="T2" fmla="*/ 2089 w 2116"/>
                  <a:gd name="T3" fmla="*/ 1380 h 1407"/>
                  <a:gd name="T4" fmla="*/ 27 w 2116"/>
                  <a:gd name="T5" fmla="*/ 1380 h 1407"/>
                  <a:gd name="T6" fmla="*/ 27 w 2116"/>
                  <a:gd name="T7" fmla="*/ 26 h 1407"/>
                  <a:gd name="T8" fmla="*/ 2089 w 2116"/>
                  <a:gd name="T9" fmla="*/ 26 h 1407"/>
                  <a:gd name="T10" fmla="*/ 2089 w 2116"/>
                  <a:gd name="T11" fmla="*/ 1380 h 1407"/>
                  <a:gd name="T12" fmla="*/ 2116 w 2116"/>
                  <a:gd name="T13" fmla="*/ 0 h 1407"/>
                  <a:gd name="T14" fmla="*/ 2116 w 2116"/>
                  <a:gd name="T15" fmla="*/ 0 h 1407"/>
                  <a:gd name="T16" fmla="*/ 0 w 2116"/>
                  <a:gd name="T17" fmla="*/ 0 h 1407"/>
                  <a:gd name="T18" fmla="*/ 0 w 2116"/>
                  <a:gd name="T19" fmla="*/ 1407 h 1407"/>
                  <a:gd name="T20" fmla="*/ 2116 w 2116"/>
                  <a:gd name="T21" fmla="*/ 1407 h 1407"/>
                  <a:gd name="T22" fmla="*/ 2116 w 2116"/>
                  <a:gd name="T23" fmla="*/ 0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16" h="1407">
                    <a:moveTo>
                      <a:pt x="2089" y="1380"/>
                    </a:moveTo>
                    <a:lnTo>
                      <a:pt x="2089" y="1380"/>
                    </a:lnTo>
                    <a:lnTo>
                      <a:pt x="27" y="1380"/>
                    </a:lnTo>
                    <a:lnTo>
                      <a:pt x="27" y="26"/>
                    </a:lnTo>
                    <a:lnTo>
                      <a:pt x="2089" y="26"/>
                    </a:lnTo>
                    <a:lnTo>
                      <a:pt x="2089" y="1380"/>
                    </a:lnTo>
                    <a:close/>
                    <a:moveTo>
                      <a:pt x="2116" y="0"/>
                    </a:moveTo>
                    <a:lnTo>
                      <a:pt x="2116" y="0"/>
                    </a:lnTo>
                    <a:lnTo>
                      <a:pt x="0" y="0"/>
                    </a:lnTo>
                    <a:lnTo>
                      <a:pt x="0" y="1407"/>
                    </a:lnTo>
                    <a:lnTo>
                      <a:pt x="2116" y="1407"/>
                    </a:lnTo>
                    <a:lnTo>
                      <a:pt x="2116" y="0"/>
                    </a:ln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2" name="Freeform 184"/>
              <p:cNvSpPr>
                <a:spLocks noEditPoints="1"/>
              </p:cNvSpPr>
              <p:nvPr/>
            </p:nvSpPr>
            <p:spPr bwMode="auto">
              <a:xfrm>
                <a:off x="4694740" y="4510721"/>
                <a:ext cx="144462" cy="17463"/>
              </a:xfrm>
              <a:custGeom>
                <a:avLst/>
                <a:gdLst>
                  <a:gd name="T0" fmla="*/ 493 w 526"/>
                  <a:gd name="T1" fmla="*/ 39 h 66"/>
                  <a:gd name="T2" fmla="*/ 493 w 526"/>
                  <a:gd name="T3" fmla="*/ 39 h 66"/>
                  <a:gd name="T4" fmla="*/ 33 w 526"/>
                  <a:gd name="T5" fmla="*/ 39 h 66"/>
                  <a:gd name="T6" fmla="*/ 27 w 526"/>
                  <a:gd name="T7" fmla="*/ 33 h 66"/>
                  <a:gd name="T8" fmla="*/ 33 w 526"/>
                  <a:gd name="T9" fmla="*/ 27 h 66"/>
                  <a:gd name="T10" fmla="*/ 493 w 526"/>
                  <a:gd name="T11" fmla="*/ 27 h 66"/>
                  <a:gd name="T12" fmla="*/ 499 w 526"/>
                  <a:gd name="T13" fmla="*/ 33 h 66"/>
                  <a:gd name="T14" fmla="*/ 493 w 526"/>
                  <a:gd name="T15" fmla="*/ 39 h 66"/>
                  <a:gd name="T16" fmla="*/ 493 w 526"/>
                  <a:gd name="T17" fmla="*/ 0 h 66"/>
                  <a:gd name="T18" fmla="*/ 493 w 526"/>
                  <a:gd name="T19" fmla="*/ 0 h 66"/>
                  <a:gd name="T20" fmla="*/ 33 w 526"/>
                  <a:gd name="T21" fmla="*/ 0 h 66"/>
                  <a:gd name="T22" fmla="*/ 0 w 526"/>
                  <a:gd name="T23" fmla="*/ 33 h 66"/>
                  <a:gd name="T24" fmla="*/ 33 w 526"/>
                  <a:gd name="T25" fmla="*/ 66 h 66"/>
                  <a:gd name="T26" fmla="*/ 493 w 526"/>
                  <a:gd name="T27" fmla="*/ 66 h 66"/>
                  <a:gd name="T28" fmla="*/ 526 w 526"/>
                  <a:gd name="T29" fmla="*/ 33 h 66"/>
                  <a:gd name="T30" fmla="*/ 493 w 526"/>
                  <a:gd name="T3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26" h="66">
                    <a:moveTo>
                      <a:pt x="493" y="39"/>
                    </a:moveTo>
                    <a:lnTo>
                      <a:pt x="493" y="39"/>
                    </a:lnTo>
                    <a:lnTo>
                      <a:pt x="33" y="39"/>
                    </a:lnTo>
                    <a:cubicBezTo>
                      <a:pt x="29" y="39"/>
                      <a:pt x="27" y="36"/>
                      <a:pt x="27" y="33"/>
                    </a:cubicBezTo>
                    <a:cubicBezTo>
                      <a:pt x="27" y="30"/>
                      <a:pt x="29" y="27"/>
                      <a:pt x="33" y="27"/>
                    </a:cubicBezTo>
                    <a:lnTo>
                      <a:pt x="493" y="27"/>
                    </a:lnTo>
                    <a:cubicBezTo>
                      <a:pt x="496" y="27"/>
                      <a:pt x="499" y="30"/>
                      <a:pt x="499" y="33"/>
                    </a:cubicBezTo>
                    <a:cubicBezTo>
                      <a:pt x="499" y="36"/>
                      <a:pt x="496" y="39"/>
                      <a:pt x="493" y="39"/>
                    </a:cubicBezTo>
                    <a:close/>
                    <a:moveTo>
                      <a:pt x="493" y="0"/>
                    </a:moveTo>
                    <a:lnTo>
                      <a:pt x="493" y="0"/>
                    </a:lnTo>
                    <a:lnTo>
                      <a:pt x="33" y="0"/>
                    </a:lnTo>
                    <a:cubicBezTo>
                      <a:pt x="15" y="0"/>
                      <a:pt x="0" y="15"/>
                      <a:pt x="0" y="33"/>
                    </a:cubicBezTo>
                    <a:cubicBezTo>
                      <a:pt x="0" y="51"/>
                      <a:pt x="15" y="66"/>
                      <a:pt x="33" y="66"/>
                    </a:cubicBezTo>
                    <a:lnTo>
                      <a:pt x="493" y="66"/>
                    </a:lnTo>
                    <a:cubicBezTo>
                      <a:pt x="511" y="66"/>
                      <a:pt x="526" y="51"/>
                      <a:pt x="526" y="33"/>
                    </a:cubicBezTo>
                    <a:cubicBezTo>
                      <a:pt x="526" y="15"/>
                      <a:pt x="511" y="0"/>
                      <a:pt x="493" y="0"/>
                    </a:cubicBezTo>
                    <a:close/>
                  </a:path>
                </a:pathLst>
              </a:custGeom>
              <a:solidFill>
                <a:schemeClr val="tx2"/>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3" name="Freeform: Shape 22"/>
              <p:cNvSpPr>
                <a:spLocks/>
              </p:cNvSpPr>
              <p:nvPr/>
            </p:nvSpPr>
            <p:spPr bwMode="auto">
              <a:xfrm>
                <a:off x="4629442" y="4160011"/>
                <a:ext cx="273470" cy="241809"/>
              </a:xfrm>
              <a:custGeom>
                <a:avLst/>
                <a:gdLst>
                  <a:gd name="connsiteX0" fmla="*/ 277455 w 337824"/>
                  <a:gd name="connsiteY0" fmla="*/ 117982 h 337825"/>
                  <a:gd name="connsiteX1" fmla="*/ 273574 w 337824"/>
                  <a:gd name="connsiteY1" fmla="*/ 119310 h 337825"/>
                  <a:gd name="connsiteX2" fmla="*/ 127592 w 337824"/>
                  <a:gd name="connsiteY2" fmla="*/ 247963 h 337825"/>
                  <a:gd name="connsiteX3" fmla="*/ 66720 w 337824"/>
                  <a:gd name="connsiteY3" fmla="*/ 180284 h 337825"/>
                  <a:gd name="connsiteX4" fmla="*/ 59115 w 337824"/>
                  <a:gd name="connsiteY4" fmla="*/ 179881 h 337825"/>
                  <a:gd name="connsiteX5" fmla="*/ 43097 w 337824"/>
                  <a:gd name="connsiteY5" fmla="*/ 194287 h 337825"/>
                  <a:gd name="connsiteX6" fmla="*/ 42694 w 337824"/>
                  <a:gd name="connsiteY6" fmla="*/ 201894 h 337825"/>
                  <a:gd name="connsiteX7" fmla="*/ 106653 w 337824"/>
                  <a:gd name="connsiteY7" fmla="*/ 273005 h 337825"/>
                  <a:gd name="connsiteX8" fmla="*/ 106799 w 337824"/>
                  <a:gd name="connsiteY8" fmla="*/ 273432 h 337825"/>
                  <a:gd name="connsiteX9" fmla="*/ 120976 w 337824"/>
                  <a:gd name="connsiteY9" fmla="*/ 289518 h 337825"/>
                  <a:gd name="connsiteX10" fmla="*/ 124659 w 337824"/>
                  <a:gd name="connsiteY10" fmla="*/ 291324 h 337825"/>
                  <a:gd name="connsiteX11" fmla="*/ 125013 w 337824"/>
                  <a:gd name="connsiteY11" fmla="*/ 291203 h 337825"/>
                  <a:gd name="connsiteX12" fmla="*/ 125240 w 337824"/>
                  <a:gd name="connsiteY12" fmla="*/ 291311 h 337825"/>
                  <a:gd name="connsiteX13" fmla="*/ 129127 w 337824"/>
                  <a:gd name="connsiteY13" fmla="*/ 289938 h 337825"/>
                  <a:gd name="connsiteX14" fmla="*/ 145144 w 337824"/>
                  <a:gd name="connsiteY14" fmla="*/ 275532 h 337825"/>
                  <a:gd name="connsiteX15" fmla="*/ 145283 w 337824"/>
                  <a:gd name="connsiteY15" fmla="*/ 275242 h 337825"/>
                  <a:gd name="connsiteX16" fmla="*/ 294838 w 337824"/>
                  <a:gd name="connsiteY16" fmla="*/ 143439 h 337825"/>
                  <a:gd name="connsiteX17" fmla="*/ 295315 w 337824"/>
                  <a:gd name="connsiteY17" fmla="*/ 135874 h 337825"/>
                  <a:gd name="connsiteX18" fmla="*/ 281139 w 337824"/>
                  <a:gd name="connsiteY18" fmla="*/ 119788 h 337825"/>
                  <a:gd name="connsiteX19" fmla="*/ 277455 w 337824"/>
                  <a:gd name="connsiteY19" fmla="*/ 117982 h 337825"/>
                  <a:gd name="connsiteX20" fmla="*/ 168912 w 337824"/>
                  <a:gd name="connsiteY20" fmla="*/ 0 h 337825"/>
                  <a:gd name="connsiteX21" fmla="*/ 337824 w 337824"/>
                  <a:gd name="connsiteY21" fmla="*/ 168913 h 337825"/>
                  <a:gd name="connsiteX22" fmla="*/ 168912 w 337824"/>
                  <a:gd name="connsiteY22" fmla="*/ 337825 h 337825"/>
                  <a:gd name="connsiteX23" fmla="*/ 0 w 337824"/>
                  <a:gd name="connsiteY23" fmla="*/ 168913 h 337825"/>
                  <a:gd name="connsiteX24" fmla="*/ 168912 w 337824"/>
                  <a:gd name="connsiteY24" fmla="*/ 0 h 3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7824" h="337825">
                    <a:moveTo>
                      <a:pt x="277455" y="117982"/>
                    </a:moveTo>
                    <a:cubicBezTo>
                      <a:pt x="276085" y="117896"/>
                      <a:pt x="274684" y="118331"/>
                      <a:pt x="273574" y="119310"/>
                    </a:cubicBezTo>
                    <a:lnTo>
                      <a:pt x="127592" y="247963"/>
                    </a:lnTo>
                    <a:lnTo>
                      <a:pt x="66720" y="180284"/>
                    </a:lnTo>
                    <a:cubicBezTo>
                      <a:pt x="64731" y="178072"/>
                      <a:pt x="61326" y="177892"/>
                      <a:pt x="59115" y="179881"/>
                    </a:cubicBezTo>
                    <a:lnTo>
                      <a:pt x="43097" y="194287"/>
                    </a:lnTo>
                    <a:cubicBezTo>
                      <a:pt x="40885" y="196277"/>
                      <a:pt x="40705" y="199682"/>
                      <a:pt x="42694" y="201894"/>
                    </a:cubicBezTo>
                    <a:lnTo>
                      <a:pt x="106653" y="273005"/>
                    </a:lnTo>
                    <a:lnTo>
                      <a:pt x="106799" y="273432"/>
                    </a:lnTo>
                    <a:lnTo>
                      <a:pt x="120976" y="289518"/>
                    </a:lnTo>
                    <a:cubicBezTo>
                      <a:pt x="121954" y="290629"/>
                      <a:pt x="123291" y="291238"/>
                      <a:pt x="124659" y="291324"/>
                    </a:cubicBezTo>
                    <a:lnTo>
                      <a:pt x="125013" y="291203"/>
                    </a:lnTo>
                    <a:lnTo>
                      <a:pt x="125240" y="291311"/>
                    </a:lnTo>
                    <a:cubicBezTo>
                      <a:pt x="126617" y="291385"/>
                      <a:pt x="128021" y="290933"/>
                      <a:pt x="129127" y="289938"/>
                    </a:cubicBezTo>
                    <a:lnTo>
                      <a:pt x="145144" y="275532"/>
                    </a:lnTo>
                    <a:lnTo>
                      <a:pt x="145283" y="275242"/>
                    </a:lnTo>
                    <a:lnTo>
                      <a:pt x="294838" y="143439"/>
                    </a:lnTo>
                    <a:cubicBezTo>
                      <a:pt x="297059" y="141482"/>
                      <a:pt x="297273" y="138095"/>
                      <a:pt x="295315" y="135874"/>
                    </a:cubicBezTo>
                    <a:lnTo>
                      <a:pt x="281139" y="119788"/>
                    </a:lnTo>
                    <a:cubicBezTo>
                      <a:pt x="280160" y="118677"/>
                      <a:pt x="278824" y="118068"/>
                      <a:pt x="277455" y="117982"/>
                    </a:cubicBezTo>
                    <a:close/>
                    <a:moveTo>
                      <a:pt x="168912" y="0"/>
                    </a:moveTo>
                    <a:cubicBezTo>
                      <a:pt x="262199" y="0"/>
                      <a:pt x="337824" y="75626"/>
                      <a:pt x="337824" y="168913"/>
                    </a:cubicBezTo>
                    <a:cubicBezTo>
                      <a:pt x="337824" y="262200"/>
                      <a:pt x="262199" y="337825"/>
                      <a:pt x="168912" y="337825"/>
                    </a:cubicBezTo>
                    <a:cubicBezTo>
                      <a:pt x="75625" y="337825"/>
                      <a:pt x="0" y="262200"/>
                      <a:pt x="0" y="168913"/>
                    </a:cubicBezTo>
                    <a:cubicBezTo>
                      <a:pt x="0" y="75626"/>
                      <a:pt x="75625" y="0"/>
                      <a:pt x="168912" y="0"/>
                    </a:cubicBezTo>
                    <a:close/>
                  </a:path>
                </a:pathLst>
              </a:custGeom>
              <a:noFill/>
              <a:ln w="9525">
                <a:solidFill>
                  <a:schemeClr val="tx2"/>
                </a:solidFill>
                <a:prstDash val="solid"/>
                <a:round/>
                <a:headEnd/>
                <a:tailEnd/>
              </a:ln>
            </p:spPr>
            <p:txBody>
              <a:bodyPr vert="horz" wrap="square" lIns="91438" tIns="45719" rIns="91438" bIns="45719"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4374">
                  <a:defRPr/>
                </a:pPr>
                <a:endParaRPr lang="en-US" sz="2400">
                  <a:solidFill>
                    <a:srgbClr val="505050"/>
                  </a:solidFill>
                  <a:latin typeface="Segoe UI Light"/>
                </a:endParaRPr>
              </a:p>
            </p:txBody>
          </p:sp>
        </p:grpSp>
      </p:grpSp>
      <p:grpSp>
        <p:nvGrpSpPr>
          <p:cNvPr id="44" name="Group 43"/>
          <p:cNvGrpSpPr/>
          <p:nvPr/>
        </p:nvGrpSpPr>
        <p:grpSpPr>
          <a:xfrm>
            <a:off x="711685" y="4130703"/>
            <a:ext cx="5158183" cy="740654"/>
            <a:chOff x="711609" y="4130713"/>
            <a:chExt cx="5158256" cy="740664"/>
          </a:xfrm>
        </p:grpSpPr>
        <p:sp>
          <p:nvSpPr>
            <p:cNvPr id="13" name="Content Placeholder 12"/>
            <p:cNvSpPr txBox="1">
              <a:spLocks/>
            </p:cNvSpPr>
            <p:nvPr/>
          </p:nvSpPr>
          <p:spPr>
            <a:xfrm>
              <a:off x="1512942" y="4130713"/>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Consistently apply policy and audit compliance</a:t>
              </a:r>
            </a:p>
          </p:txBody>
        </p:sp>
        <p:grpSp>
          <p:nvGrpSpPr>
            <p:cNvPr id="24" name="Group 23"/>
            <p:cNvGrpSpPr/>
            <p:nvPr/>
          </p:nvGrpSpPr>
          <p:grpSpPr>
            <a:xfrm>
              <a:off x="711609" y="4143958"/>
              <a:ext cx="520044" cy="680058"/>
              <a:chOff x="3465513" y="900113"/>
              <a:chExt cx="515938" cy="674688"/>
            </a:xfrm>
            <a:solidFill>
              <a:schemeClr val="tx2"/>
            </a:solidFill>
          </p:grpSpPr>
          <p:sp>
            <p:nvSpPr>
              <p:cNvPr id="25" name="Freeform 94"/>
              <p:cNvSpPr>
                <a:spLocks noEditPoints="1"/>
              </p:cNvSpPr>
              <p:nvPr/>
            </p:nvSpPr>
            <p:spPr bwMode="auto">
              <a:xfrm>
                <a:off x="3556000" y="900113"/>
                <a:ext cx="334963" cy="122238"/>
              </a:xfrm>
              <a:custGeom>
                <a:avLst/>
                <a:gdLst>
                  <a:gd name="T0" fmla="*/ 26 w 1219"/>
                  <a:gd name="T1" fmla="*/ 297 h 448"/>
                  <a:gd name="T2" fmla="*/ 26 w 1219"/>
                  <a:gd name="T3" fmla="*/ 297 h 448"/>
                  <a:gd name="T4" fmla="*/ 96 w 1219"/>
                  <a:gd name="T5" fmla="*/ 228 h 448"/>
                  <a:gd name="T6" fmla="*/ 431 w 1219"/>
                  <a:gd name="T7" fmla="*/ 228 h 448"/>
                  <a:gd name="T8" fmla="*/ 430 w 1219"/>
                  <a:gd name="T9" fmla="*/ 210 h 448"/>
                  <a:gd name="T10" fmla="*/ 430 w 1219"/>
                  <a:gd name="T11" fmla="*/ 205 h 448"/>
                  <a:gd name="T12" fmla="*/ 453 w 1219"/>
                  <a:gd name="T13" fmla="*/ 118 h 448"/>
                  <a:gd name="T14" fmla="*/ 471 w 1219"/>
                  <a:gd name="T15" fmla="*/ 92 h 448"/>
                  <a:gd name="T16" fmla="*/ 610 w 1219"/>
                  <a:gd name="T17" fmla="*/ 26 h 448"/>
                  <a:gd name="T18" fmla="*/ 748 w 1219"/>
                  <a:gd name="T19" fmla="*/ 92 h 448"/>
                  <a:gd name="T20" fmla="*/ 766 w 1219"/>
                  <a:gd name="T21" fmla="*/ 118 h 448"/>
                  <a:gd name="T22" fmla="*/ 789 w 1219"/>
                  <a:gd name="T23" fmla="*/ 205 h 448"/>
                  <a:gd name="T24" fmla="*/ 789 w 1219"/>
                  <a:gd name="T25" fmla="*/ 210 h 448"/>
                  <a:gd name="T26" fmla="*/ 788 w 1219"/>
                  <a:gd name="T27" fmla="*/ 228 h 448"/>
                  <a:gd name="T28" fmla="*/ 1123 w 1219"/>
                  <a:gd name="T29" fmla="*/ 228 h 448"/>
                  <a:gd name="T30" fmla="*/ 1193 w 1219"/>
                  <a:gd name="T31" fmla="*/ 297 h 448"/>
                  <a:gd name="T32" fmla="*/ 1193 w 1219"/>
                  <a:gd name="T33" fmla="*/ 421 h 448"/>
                  <a:gd name="T34" fmla="*/ 26 w 1219"/>
                  <a:gd name="T35" fmla="*/ 421 h 448"/>
                  <a:gd name="T36" fmla="*/ 26 w 1219"/>
                  <a:gd name="T37" fmla="*/ 297 h 448"/>
                  <a:gd name="T38" fmla="*/ 0 w 1219"/>
                  <a:gd name="T39" fmla="*/ 448 h 448"/>
                  <a:gd name="T40" fmla="*/ 0 w 1219"/>
                  <a:gd name="T41" fmla="*/ 448 h 448"/>
                  <a:gd name="T42" fmla="*/ 1219 w 1219"/>
                  <a:gd name="T43" fmla="*/ 448 h 448"/>
                  <a:gd name="T44" fmla="*/ 1219 w 1219"/>
                  <a:gd name="T45" fmla="*/ 347 h 448"/>
                  <a:gd name="T46" fmla="*/ 1219 w 1219"/>
                  <a:gd name="T47" fmla="*/ 320 h 448"/>
                  <a:gd name="T48" fmla="*/ 1219 w 1219"/>
                  <a:gd name="T49" fmla="*/ 297 h 448"/>
                  <a:gd name="T50" fmla="*/ 1123 w 1219"/>
                  <a:gd name="T51" fmla="*/ 201 h 448"/>
                  <a:gd name="T52" fmla="*/ 816 w 1219"/>
                  <a:gd name="T53" fmla="*/ 201 h 448"/>
                  <a:gd name="T54" fmla="*/ 796 w 1219"/>
                  <a:gd name="T55" fmla="*/ 118 h 448"/>
                  <a:gd name="T56" fmla="*/ 781 w 1219"/>
                  <a:gd name="T57" fmla="*/ 92 h 448"/>
                  <a:gd name="T58" fmla="*/ 610 w 1219"/>
                  <a:gd name="T59" fmla="*/ 0 h 448"/>
                  <a:gd name="T60" fmla="*/ 438 w 1219"/>
                  <a:gd name="T61" fmla="*/ 92 h 448"/>
                  <a:gd name="T62" fmla="*/ 423 w 1219"/>
                  <a:gd name="T63" fmla="*/ 118 h 448"/>
                  <a:gd name="T64" fmla="*/ 404 w 1219"/>
                  <a:gd name="T65" fmla="*/ 201 h 448"/>
                  <a:gd name="T66" fmla="*/ 96 w 1219"/>
                  <a:gd name="T67" fmla="*/ 201 h 448"/>
                  <a:gd name="T68" fmla="*/ 0 w 1219"/>
                  <a:gd name="T69" fmla="*/ 297 h 448"/>
                  <a:gd name="T70" fmla="*/ 0 w 1219"/>
                  <a:gd name="T71" fmla="*/ 320 h 448"/>
                  <a:gd name="T72" fmla="*/ 0 w 1219"/>
                  <a:gd name="T73" fmla="*/ 347 h 448"/>
                  <a:gd name="T74" fmla="*/ 0 w 1219"/>
                  <a:gd name="T75"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9" h="448">
                    <a:moveTo>
                      <a:pt x="26" y="297"/>
                    </a:moveTo>
                    <a:lnTo>
                      <a:pt x="26" y="297"/>
                    </a:lnTo>
                    <a:cubicBezTo>
                      <a:pt x="26" y="259"/>
                      <a:pt x="57" y="228"/>
                      <a:pt x="96" y="228"/>
                    </a:cubicBezTo>
                    <a:lnTo>
                      <a:pt x="431" y="228"/>
                    </a:lnTo>
                    <a:lnTo>
                      <a:pt x="430" y="210"/>
                    </a:lnTo>
                    <a:cubicBezTo>
                      <a:pt x="430" y="209"/>
                      <a:pt x="430" y="207"/>
                      <a:pt x="430" y="205"/>
                    </a:cubicBezTo>
                    <a:cubicBezTo>
                      <a:pt x="430" y="174"/>
                      <a:pt x="438" y="144"/>
                      <a:pt x="453" y="118"/>
                    </a:cubicBezTo>
                    <a:cubicBezTo>
                      <a:pt x="458" y="109"/>
                      <a:pt x="464" y="100"/>
                      <a:pt x="471" y="92"/>
                    </a:cubicBezTo>
                    <a:cubicBezTo>
                      <a:pt x="504" y="51"/>
                      <a:pt x="554" y="26"/>
                      <a:pt x="610" y="26"/>
                    </a:cubicBezTo>
                    <a:cubicBezTo>
                      <a:pt x="665" y="26"/>
                      <a:pt x="715" y="51"/>
                      <a:pt x="748" y="92"/>
                    </a:cubicBezTo>
                    <a:cubicBezTo>
                      <a:pt x="755" y="100"/>
                      <a:pt x="761" y="109"/>
                      <a:pt x="766" y="118"/>
                    </a:cubicBezTo>
                    <a:cubicBezTo>
                      <a:pt x="781" y="144"/>
                      <a:pt x="789" y="174"/>
                      <a:pt x="789" y="205"/>
                    </a:cubicBezTo>
                    <a:cubicBezTo>
                      <a:pt x="789" y="207"/>
                      <a:pt x="789" y="209"/>
                      <a:pt x="789" y="210"/>
                    </a:cubicBezTo>
                    <a:lnTo>
                      <a:pt x="788" y="228"/>
                    </a:lnTo>
                    <a:lnTo>
                      <a:pt x="1123" y="228"/>
                    </a:lnTo>
                    <a:cubicBezTo>
                      <a:pt x="1162" y="228"/>
                      <a:pt x="1193" y="259"/>
                      <a:pt x="1193" y="297"/>
                    </a:cubicBezTo>
                    <a:lnTo>
                      <a:pt x="1193" y="421"/>
                    </a:lnTo>
                    <a:lnTo>
                      <a:pt x="26" y="421"/>
                    </a:lnTo>
                    <a:lnTo>
                      <a:pt x="26" y="297"/>
                    </a:lnTo>
                    <a:close/>
                    <a:moveTo>
                      <a:pt x="0" y="448"/>
                    </a:moveTo>
                    <a:lnTo>
                      <a:pt x="0" y="448"/>
                    </a:lnTo>
                    <a:lnTo>
                      <a:pt x="1219" y="448"/>
                    </a:lnTo>
                    <a:lnTo>
                      <a:pt x="1219" y="347"/>
                    </a:lnTo>
                    <a:lnTo>
                      <a:pt x="1219" y="320"/>
                    </a:lnTo>
                    <a:lnTo>
                      <a:pt x="1219" y="297"/>
                    </a:lnTo>
                    <a:cubicBezTo>
                      <a:pt x="1219" y="244"/>
                      <a:pt x="1176" y="201"/>
                      <a:pt x="1123" y="201"/>
                    </a:cubicBezTo>
                    <a:lnTo>
                      <a:pt x="816" y="201"/>
                    </a:lnTo>
                    <a:cubicBezTo>
                      <a:pt x="815" y="171"/>
                      <a:pt x="808" y="143"/>
                      <a:pt x="796" y="118"/>
                    </a:cubicBezTo>
                    <a:cubicBezTo>
                      <a:pt x="792" y="109"/>
                      <a:pt x="787" y="100"/>
                      <a:pt x="781" y="92"/>
                    </a:cubicBezTo>
                    <a:cubicBezTo>
                      <a:pt x="744" y="36"/>
                      <a:pt x="681" y="0"/>
                      <a:pt x="610" y="0"/>
                    </a:cubicBezTo>
                    <a:cubicBezTo>
                      <a:pt x="538" y="0"/>
                      <a:pt x="475" y="36"/>
                      <a:pt x="438" y="92"/>
                    </a:cubicBezTo>
                    <a:cubicBezTo>
                      <a:pt x="432" y="100"/>
                      <a:pt x="427" y="109"/>
                      <a:pt x="423" y="118"/>
                    </a:cubicBezTo>
                    <a:cubicBezTo>
                      <a:pt x="411" y="143"/>
                      <a:pt x="404" y="171"/>
                      <a:pt x="404" y="201"/>
                    </a:cubicBezTo>
                    <a:lnTo>
                      <a:pt x="96" y="201"/>
                    </a:lnTo>
                    <a:cubicBezTo>
                      <a:pt x="43" y="201"/>
                      <a:pt x="0" y="244"/>
                      <a:pt x="0" y="297"/>
                    </a:cubicBezTo>
                    <a:lnTo>
                      <a:pt x="0" y="320"/>
                    </a:lnTo>
                    <a:lnTo>
                      <a:pt x="0" y="347"/>
                    </a:lnTo>
                    <a:lnTo>
                      <a:pt x="0" y="448"/>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6" name="Freeform 95"/>
              <p:cNvSpPr>
                <a:spLocks noEditPoints="1"/>
              </p:cNvSpPr>
              <p:nvPr/>
            </p:nvSpPr>
            <p:spPr bwMode="auto">
              <a:xfrm>
                <a:off x="3702050" y="935038"/>
                <a:ext cx="42863" cy="42863"/>
              </a:xfrm>
              <a:custGeom>
                <a:avLst/>
                <a:gdLst>
                  <a:gd name="T0" fmla="*/ 79 w 157"/>
                  <a:gd name="T1" fmla="*/ 27 h 156"/>
                  <a:gd name="T2" fmla="*/ 79 w 157"/>
                  <a:gd name="T3" fmla="*/ 27 h 156"/>
                  <a:gd name="T4" fmla="*/ 130 w 157"/>
                  <a:gd name="T5" fmla="*/ 78 h 156"/>
                  <a:gd name="T6" fmla="*/ 79 w 157"/>
                  <a:gd name="T7" fmla="*/ 130 h 156"/>
                  <a:gd name="T8" fmla="*/ 27 w 157"/>
                  <a:gd name="T9" fmla="*/ 78 h 156"/>
                  <a:gd name="T10" fmla="*/ 79 w 157"/>
                  <a:gd name="T11" fmla="*/ 27 h 156"/>
                  <a:gd name="T12" fmla="*/ 79 w 157"/>
                  <a:gd name="T13" fmla="*/ 156 h 156"/>
                  <a:gd name="T14" fmla="*/ 79 w 157"/>
                  <a:gd name="T15" fmla="*/ 156 h 156"/>
                  <a:gd name="T16" fmla="*/ 157 w 157"/>
                  <a:gd name="T17" fmla="*/ 78 h 156"/>
                  <a:gd name="T18" fmla="*/ 79 w 157"/>
                  <a:gd name="T19" fmla="*/ 0 h 156"/>
                  <a:gd name="T20" fmla="*/ 0 w 157"/>
                  <a:gd name="T21" fmla="*/ 78 h 156"/>
                  <a:gd name="T22" fmla="*/ 79 w 157"/>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56">
                    <a:moveTo>
                      <a:pt x="79" y="27"/>
                    </a:moveTo>
                    <a:lnTo>
                      <a:pt x="79" y="27"/>
                    </a:lnTo>
                    <a:cubicBezTo>
                      <a:pt x="107" y="27"/>
                      <a:pt x="130" y="50"/>
                      <a:pt x="130" y="78"/>
                    </a:cubicBezTo>
                    <a:cubicBezTo>
                      <a:pt x="130" y="107"/>
                      <a:pt x="107" y="130"/>
                      <a:pt x="79" y="130"/>
                    </a:cubicBezTo>
                    <a:cubicBezTo>
                      <a:pt x="50" y="130"/>
                      <a:pt x="27" y="107"/>
                      <a:pt x="27" y="78"/>
                    </a:cubicBezTo>
                    <a:cubicBezTo>
                      <a:pt x="27" y="50"/>
                      <a:pt x="50" y="27"/>
                      <a:pt x="79" y="27"/>
                    </a:cubicBezTo>
                    <a:close/>
                    <a:moveTo>
                      <a:pt x="79" y="156"/>
                    </a:moveTo>
                    <a:lnTo>
                      <a:pt x="79" y="156"/>
                    </a:lnTo>
                    <a:cubicBezTo>
                      <a:pt x="122" y="156"/>
                      <a:pt x="157" y="121"/>
                      <a:pt x="157" y="78"/>
                    </a:cubicBezTo>
                    <a:cubicBezTo>
                      <a:pt x="157" y="35"/>
                      <a:pt x="122" y="0"/>
                      <a:pt x="79" y="0"/>
                    </a:cubicBezTo>
                    <a:cubicBezTo>
                      <a:pt x="35" y="0"/>
                      <a:pt x="0" y="35"/>
                      <a:pt x="0" y="78"/>
                    </a:cubicBezTo>
                    <a:cubicBezTo>
                      <a:pt x="0" y="121"/>
                      <a:pt x="35" y="156"/>
                      <a:pt x="79" y="156"/>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7" name="Freeform 96"/>
              <p:cNvSpPr>
                <a:spLocks/>
              </p:cNvSpPr>
              <p:nvPr/>
            </p:nvSpPr>
            <p:spPr bwMode="auto">
              <a:xfrm>
                <a:off x="3465513" y="925513"/>
                <a:ext cx="515938" cy="649288"/>
              </a:xfrm>
              <a:custGeom>
                <a:avLst/>
                <a:gdLst>
                  <a:gd name="T0" fmla="*/ 1784 w 1881"/>
                  <a:gd name="T1" fmla="*/ 0 h 2368"/>
                  <a:gd name="T2" fmla="*/ 1784 w 1881"/>
                  <a:gd name="T3" fmla="*/ 0 h 2368"/>
                  <a:gd name="T4" fmla="*/ 1112 w 1881"/>
                  <a:gd name="T5" fmla="*/ 0 h 2368"/>
                  <a:gd name="T6" fmla="*/ 1127 w 1881"/>
                  <a:gd name="T7" fmla="*/ 26 h 2368"/>
                  <a:gd name="T8" fmla="*/ 1784 w 1881"/>
                  <a:gd name="T9" fmla="*/ 26 h 2368"/>
                  <a:gd name="T10" fmla="*/ 1854 w 1881"/>
                  <a:gd name="T11" fmla="*/ 96 h 2368"/>
                  <a:gd name="T12" fmla="*/ 1854 w 1881"/>
                  <a:gd name="T13" fmla="*/ 2272 h 2368"/>
                  <a:gd name="T14" fmla="*/ 1784 w 1881"/>
                  <a:gd name="T15" fmla="*/ 2342 h 2368"/>
                  <a:gd name="T16" fmla="*/ 97 w 1881"/>
                  <a:gd name="T17" fmla="*/ 2342 h 2368"/>
                  <a:gd name="T18" fmla="*/ 27 w 1881"/>
                  <a:gd name="T19" fmla="*/ 2272 h 2368"/>
                  <a:gd name="T20" fmla="*/ 27 w 1881"/>
                  <a:gd name="T21" fmla="*/ 96 h 2368"/>
                  <a:gd name="T22" fmla="*/ 97 w 1881"/>
                  <a:gd name="T23" fmla="*/ 26 h 2368"/>
                  <a:gd name="T24" fmla="*/ 754 w 1881"/>
                  <a:gd name="T25" fmla="*/ 26 h 2368"/>
                  <a:gd name="T26" fmla="*/ 769 w 1881"/>
                  <a:gd name="T27" fmla="*/ 0 h 2368"/>
                  <a:gd name="T28" fmla="*/ 97 w 1881"/>
                  <a:gd name="T29" fmla="*/ 0 h 2368"/>
                  <a:gd name="T30" fmla="*/ 0 w 1881"/>
                  <a:gd name="T31" fmla="*/ 96 h 2368"/>
                  <a:gd name="T32" fmla="*/ 0 w 1881"/>
                  <a:gd name="T33" fmla="*/ 2272 h 2368"/>
                  <a:gd name="T34" fmla="*/ 97 w 1881"/>
                  <a:gd name="T35" fmla="*/ 2368 h 2368"/>
                  <a:gd name="T36" fmla="*/ 1784 w 1881"/>
                  <a:gd name="T37" fmla="*/ 2368 h 2368"/>
                  <a:gd name="T38" fmla="*/ 1881 w 1881"/>
                  <a:gd name="T39" fmla="*/ 2272 h 2368"/>
                  <a:gd name="T40" fmla="*/ 1881 w 1881"/>
                  <a:gd name="T41" fmla="*/ 96 h 2368"/>
                  <a:gd name="T42" fmla="*/ 1784 w 1881"/>
                  <a:gd name="T43" fmla="*/ 0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1" h="2368">
                    <a:moveTo>
                      <a:pt x="1784" y="0"/>
                    </a:moveTo>
                    <a:lnTo>
                      <a:pt x="1784" y="0"/>
                    </a:lnTo>
                    <a:lnTo>
                      <a:pt x="1112" y="0"/>
                    </a:lnTo>
                    <a:cubicBezTo>
                      <a:pt x="1118" y="8"/>
                      <a:pt x="1123" y="17"/>
                      <a:pt x="1127" y="26"/>
                    </a:cubicBezTo>
                    <a:lnTo>
                      <a:pt x="1784" y="26"/>
                    </a:lnTo>
                    <a:cubicBezTo>
                      <a:pt x="1823" y="26"/>
                      <a:pt x="1854" y="58"/>
                      <a:pt x="1854" y="96"/>
                    </a:cubicBezTo>
                    <a:lnTo>
                      <a:pt x="1854" y="2272"/>
                    </a:lnTo>
                    <a:cubicBezTo>
                      <a:pt x="1854" y="2310"/>
                      <a:pt x="1823" y="2342"/>
                      <a:pt x="1784" y="2342"/>
                    </a:cubicBezTo>
                    <a:lnTo>
                      <a:pt x="97" y="2342"/>
                    </a:lnTo>
                    <a:cubicBezTo>
                      <a:pt x="58" y="2342"/>
                      <a:pt x="27" y="2310"/>
                      <a:pt x="27" y="2272"/>
                    </a:cubicBezTo>
                    <a:lnTo>
                      <a:pt x="27" y="96"/>
                    </a:lnTo>
                    <a:cubicBezTo>
                      <a:pt x="27" y="58"/>
                      <a:pt x="58" y="26"/>
                      <a:pt x="97" y="26"/>
                    </a:cubicBezTo>
                    <a:lnTo>
                      <a:pt x="754" y="26"/>
                    </a:lnTo>
                    <a:cubicBezTo>
                      <a:pt x="758" y="17"/>
                      <a:pt x="763" y="8"/>
                      <a:pt x="769" y="0"/>
                    </a:cubicBezTo>
                    <a:lnTo>
                      <a:pt x="97" y="0"/>
                    </a:lnTo>
                    <a:cubicBezTo>
                      <a:pt x="44" y="0"/>
                      <a:pt x="0" y="43"/>
                      <a:pt x="0" y="96"/>
                    </a:cubicBezTo>
                    <a:lnTo>
                      <a:pt x="0" y="2272"/>
                    </a:lnTo>
                    <a:cubicBezTo>
                      <a:pt x="0" y="2325"/>
                      <a:pt x="44" y="2368"/>
                      <a:pt x="97" y="2368"/>
                    </a:cubicBezTo>
                    <a:lnTo>
                      <a:pt x="1784" y="2368"/>
                    </a:lnTo>
                    <a:cubicBezTo>
                      <a:pt x="1837" y="2368"/>
                      <a:pt x="1881" y="2325"/>
                      <a:pt x="1881" y="2272"/>
                    </a:cubicBezTo>
                    <a:lnTo>
                      <a:pt x="1881" y="96"/>
                    </a:lnTo>
                    <a:cubicBezTo>
                      <a:pt x="1881" y="43"/>
                      <a:pt x="1837" y="0"/>
                      <a:pt x="1784" y="0"/>
                    </a:cubicBez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8" name="Freeform 97"/>
              <p:cNvSpPr>
                <a:spLocks/>
              </p:cNvSpPr>
              <p:nvPr/>
            </p:nvSpPr>
            <p:spPr bwMode="auto">
              <a:xfrm>
                <a:off x="3506788" y="987426"/>
                <a:ext cx="433388" cy="546100"/>
              </a:xfrm>
              <a:custGeom>
                <a:avLst/>
                <a:gdLst>
                  <a:gd name="T0" fmla="*/ 1400 w 1581"/>
                  <a:gd name="T1" fmla="*/ 0 h 1990"/>
                  <a:gd name="T2" fmla="*/ 1400 w 1581"/>
                  <a:gd name="T3" fmla="*/ 0 h 1990"/>
                  <a:gd name="T4" fmla="*/ 1400 w 1581"/>
                  <a:gd name="T5" fmla="*/ 27 h 1990"/>
                  <a:gd name="T6" fmla="*/ 1554 w 1581"/>
                  <a:gd name="T7" fmla="*/ 27 h 1990"/>
                  <a:gd name="T8" fmla="*/ 1554 w 1581"/>
                  <a:gd name="T9" fmla="*/ 1964 h 1990"/>
                  <a:gd name="T10" fmla="*/ 27 w 1581"/>
                  <a:gd name="T11" fmla="*/ 1964 h 1990"/>
                  <a:gd name="T12" fmla="*/ 27 w 1581"/>
                  <a:gd name="T13" fmla="*/ 27 h 1990"/>
                  <a:gd name="T14" fmla="*/ 181 w 1581"/>
                  <a:gd name="T15" fmla="*/ 27 h 1990"/>
                  <a:gd name="T16" fmla="*/ 181 w 1581"/>
                  <a:gd name="T17" fmla="*/ 0 h 1990"/>
                  <a:gd name="T18" fmla="*/ 0 w 1581"/>
                  <a:gd name="T19" fmla="*/ 0 h 1990"/>
                  <a:gd name="T20" fmla="*/ 0 w 1581"/>
                  <a:gd name="T21" fmla="*/ 1990 h 1990"/>
                  <a:gd name="T22" fmla="*/ 1581 w 1581"/>
                  <a:gd name="T23" fmla="*/ 1990 h 1990"/>
                  <a:gd name="T24" fmla="*/ 1581 w 1581"/>
                  <a:gd name="T25" fmla="*/ 0 h 1990"/>
                  <a:gd name="T26" fmla="*/ 1400 w 1581"/>
                  <a:gd name="T27" fmla="*/ 0 h 1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1" h="1990">
                    <a:moveTo>
                      <a:pt x="1400" y="0"/>
                    </a:moveTo>
                    <a:lnTo>
                      <a:pt x="1400" y="0"/>
                    </a:lnTo>
                    <a:lnTo>
                      <a:pt x="1400" y="27"/>
                    </a:lnTo>
                    <a:lnTo>
                      <a:pt x="1554" y="27"/>
                    </a:lnTo>
                    <a:lnTo>
                      <a:pt x="1554" y="1964"/>
                    </a:lnTo>
                    <a:lnTo>
                      <a:pt x="27" y="1964"/>
                    </a:lnTo>
                    <a:lnTo>
                      <a:pt x="27" y="27"/>
                    </a:lnTo>
                    <a:lnTo>
                      <a:pt x="181" y="27"/>
                    </a:lnTo>
                    <a:lnTo>
                      <a:pt x="181" y="0"/>
                    </a:lnTo>
                    <a:lnTo>
                      <a:pt x="0" y="0"/>
                    </a:lnTo>
                    <a:lnTo>
                      <a:pt x="0" y="1990"/>
                    </a:lnTo>
                    <a:lnTo>
                      <a:pt x="1581" y="1990"/>
                    </a:lnTo>
                    <a:lnTo>
                      <a:pt x="1581" y="0"/>
                    </a:lnTo>
                    <a:lnTo>
                      <a:pt x="1400"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29" name="Freeform 98"/>
              <p:cNvSpPr>
                <a:spLocks/>
              </p:cNvSpPr>
              <p:nvPr/>
            </p:nvSpPr>
            <p:spPr bwMode="auto">
              <a:xfrm>
                <a:off x="3565525" y="1117601"/>
                <a:ext cx="169863" cy="6350"/>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0" name="Freeform 99"/>
              <p:cNvSpPr>
                <a:spLocks/>
              </p:cNvSpPr>
              <p:nvPr/>
            </p:nvSpPr>
            <p:spPr bwMode="auto">
              <a:xfrm>
                <a:off x="3565525" y="1271588"/>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1" name="Freeform 100"/>
              <p:cNvSpPr>
                <a:spLocks/>
              </p:cNvSpPr>
              <p:nvPr/>
            </p:nvSpPr>
            <p:spPr bwMode="auto">
              <a:xfrm>
                <a:off x="3781425" y="1068388"/>
                <a:ext cx="106363" cy="104775"/>
              </a:xfrm>
              <a:custGeom>
                <a:avLst/>
                <a:gdLst>
                  <a:gd name="T0" fmla="*/ 384 w 384"/>
                  <a:gd name="T1" fmla="*/ 62 h 383"/>
                  <a:gd name="T2" fmla="*/ 384 w 384"/>
                  <a:gd name="T3" fmla="*/ 62 h 383"/>
                  <a:gd name="T4" fmla="*/ 357 w 384"/>
                  <a:gd name="T5" fmla="*/ 89 h 383"/>
                  <a:gd name="T6" fmla="*/ 357 w 384"/>
                  <a:gd name="T7" fmla="*/ 357 h 383"/>
                  <a:gd name="T8" fmla="*/ 27 w 384"/>
                  <a:gd name="T9" fmla="*/ 357 h 383"/>
                  <a:gd name="T10" fmla="*/ 27 w 384"/>
                  <a:gd name="T11" fmla="*/ 26 h 383"/>
                  <a:gd name="T12" fmla="*/ 357 w 384"/>
                  <a:gd name="T13" fmla="*/ 26 h 383"/>
                  <a:gd name="T14" fmla="*/ 357 w 384"/>
                  <a:gd name="T15" fmla="*/ 51 h 383"/>
                  <a:gd name="T16" fmla="*/ 384 w 384"/>
                  <a:gd name="T17" fmla="*/ 25 h 383"/>
                  <a:gd name="T18" fmla="*/ 384 w 384"/>
                  <a:gd name="T19" fmla="*/ 0 h 383"/>
                  <a:gd name="T20" fmla="*/ 0 w 384"/>
                  <a:gd name="T21" fmla="*/ 0 h 383"/>
                  <a:gd name="T22" fmla="*/ 0 w 384"/>
                  <a:gd name="T23" fmla="*/ 383 h 383"/>
                  <a:gd name="T24" fmla="*/ 384 w 384"/>
                  <a:gd name="T25" fmla="*/ 383 h 383"/>
                  <a:gd name="T26" fmla="*/ 384 w 384"/>
                  <a:gd name="T27" fmla="*/ 6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3">
                    <a:moveTo>
                      <a:pt x="384" y="62"/>
                    </a:moveTo>
                    <a:lnTo>
                      <a:pt x="384" y="62"/>
                    </a:lnTo>
                    <a:lnTo>
                      <a:pt x="357" y="89"/>
                    </a:lnTo>
                    <a:lnTo>
                      <a:pt x="357" y="357"/>
                    </a:lnTo>
                    <a:lnTo>
                      <a:pt x="27" y="357"/>
                    </a:lnTo>
                    <a:lnTo>
                      <a:pt x="27" y="26"/>
                    </a:lnTo>
                    <a:lnTo>
                      <a:pt x="357" y="26"/>
                    </a:lnTo>
                    <a:lnTo>
                      <a:pt x="357" y="51"/>
                    </a:lnTo>
                    <a:lnTo>
                      <a:pt x="384" y="25"/>
                    </a:lnTo>
                    <a:lnTo>
                      <a:pt x="384" y="0"/>
                    </a:lnTo>
                    <a:lnTo>
                      <a:pt x="0" y="0"/>
                    </a:lnTo>
                    <a:lnTo>
                      <a:pt x="0" y="383"/>
                    </a:lnTo>
                    <a:lnTo>
                      <a:pt x="384" y="383"/>
                    </a:lnTo>
                    <a:lnTo>
                      <a:pt x="384" y="62"/>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3" name="Freeform 101"/>
              <p:cNvSpPr>
                <a:spLocks/>
              </p:cNvSpPr>
              <p:nvPr/>
            </p:nvSpPr>
            <p:spPr bwMode="auto">
              <a:xfrm>
                <a:off x="3811588" y="1054101"/>
                <a:ext cx="103188" cy="82550"/>
              </a:xfrm>
              <a:custGeom>
                <a:avLst/>
                <a:gdLst>
                  <a:gd name="T0" fmla="*/ 91 w 375"/>
                  <a:gd name="T1" fmla="*/ 265 h 302"/>
                  <a:gd name="T2" fmla="*/ 91 w 375"/>
                  <a:gd name="T3" fmla="*/ 265 h 302"/>
                  <a:gd name="T4" fmla="*/ 19 w 375"/>
                  <a:gd name="T5" fmla="*/ 192 h 302"/>
                  <a:gd name="T6" fmla="*/ 0 w 375"/>
                  <a:gd name="T7" fmla="*/ 211 h 302"/>
                  <a:gd name="T8" fmla="*/ 91 w 375"/>
                  <a:gd name="T9" fmla="*/ 302 h 302"/>
                  <a:gd name="T10" fmla="*/ 250 w 375"/>
                  <a:gd name="T11" fmla="*/ 143 h 302"/>
                  <a:gd name="T12" fmla="*/ 277 w 375"/>
                  <a:gd name="T13" fmla="*/ 116 h 302"/>
                  <a:gd name="T14" fmla="*/ 375 w 375"/>
                  <a:gd name="T15" fmla="*/ 19 h 302"/>
                  <a:gd name="T16" fmla="*/ 356 w 375"/>
                  <a:gd name="T17" fmla="*/ 0 h 302"/>
                  <a:gd name="T18" fmla="*/ 277 w 375"/>
                  <a:gd name="T19" fmla="*/ 79 h 302"/>
                  <a:gd name="T20" fmla="*/ 250 w 375"/>
                  <a:gd name="T21" fmla="*/ 105 h 302"/>
                  <a:gd name="T22" fmla="*/ 91 w 375"/>
                  <a:gd name="T23" fmla="*/ 265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91" y="265"/>
                    </a:moveTo>
                    <a:lnTo>
                      <a:pt x="91" y="265"/>
                    </a:lnTo>
                    <a:lnTo>
                      <a:pt x="19" y="192"/>
                    </a:lnTo>
                    <a:lnTo>
                      <a:pt x="0" y="211"/>
                    </a:lnTo>
                    <a:lnTo>
                      <a:pt x="91" y="302"/>
                    </a:lnTo>
                    <a:lnTo>
                      <a:pt x="250" y="143"/>
                    </a:lnTo>
                    <a:lnTo>
                      <a:pt x="277" y="116"/>
                    </a:lnTo>
                    <a:lnTo>
                      <a:pt x="375" y="19"/>
                    </a:lnTo>
                    <a:lnTo>
                      <a:pt x="356" y="0"/>
                    </a:lnTo>
                    <a:lnTo>
                      <a:pt x="277" y="79"/>
                    </a:lnTo>
                    <a:lnTo>
                      <a:pt x="250" y="105"/>
                    </a:lnTo>
                    <a:lnTo>
                      <a:pt x="91" y="265"/>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4" name="Freeform 102"/>
              <p:cNvSpPr>
                <a:spLocks/>
              </p:cNvSpPr>
              <p:nvPr/>
            </p:nvSpPr>
            <p:spPr bwMode="auto">
              <a:xfrm>
                <a:off x="3781425" y="1223963"/>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5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5"/>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7" name="Freeform 103"/>
              <p:cNvSpPr>
                <a:spLocks/>
              </p:cNvSpPr>
              <p:nvPr/>
            </p:nvSpPr>
            <p:spPr bwMode="auto">
              <a:xfrm>
                <a:off x="3811588" y="1208088"/>
                <a:ext cx="103188" cy="84138"/>
              </a:xfrm>
              <a:custGeom>
                <a:avLst/>
                <a:gdLst>
                  <a:gd name="T0" fmla="*/ 277 w 375"/>
                  <a:gd name="T1" fmla="*/ 79 h 303"/>
                  <a:gd name="T2" fmla="*/ 277 w 375"/>
                  <a:gd name="T3" fmla="*/ 79 h 303"/>
                  <a:gd name="T4" fmla="*/ 250 w 375"/>
                  <a:gd name="T5" fmla="*/ 106 h 303"/>
                  <a:gd name="T6" fmla="*/ 91 w 375"/>
                  <a:gd name="T7" fmla="*/ 265 h 303"/>
                  <a:gd name="T8" fmla="*/ 19 w 375"/>
                  <a:gd name="T9" fmla="*/ 193 h 303"/>
                  <a:gd name="T10" fmla="*/ 0 w 375"/>
                  <a:gd name="T11" fmla="*/ 211 h 303"/>
                  <a:gd name="T12" fmla="*/ 91 w 375"/>
                  <a:gd name="T13" fmla="*/ 303 h 303"/>
                  <a:gd name="T14" fmla="*/ 250 w 375"/>
                  <a:gd name="T15" fmla="*/ 144 h 303"/>
                  <a:gd name="T16" fmla="*/ 277 w 375"/>
                  <a:gd name="T17" fmla="*/ 117 h 303"/>
                  <a:gd name="T18" fmla="*/ 375 w 375"/>
                  <a:gd name="T19" fmla="*/ 19 h 303"/>
                  <a:gd name="T20" fmla="*/ 356 w 375"/>
                  <a:gd name="T21" fmla="*/ 0 h 303"/>
                  <a:gd name="T22" fmla="*/ 277 w 375"/>
                  <a:gd name="T23" fmla="*/ 7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3">
                    <a:moveTo>
                      <a:pt x="277" y="79"/>
                    </a:moveTo>
                    <a:lnTo>
                      <a:pt x="277" y="79"/>
                    </a:lnTo>
                    <a:lnTo>
                      <a:pt x="250" y="106"/>
                    </a:lnTo>
                    <a:lnTo>
                      <a:pt x="91" y="265"/>
                    </a:lnTo>
                    <a:lnTo>
                      <a:pt x="19" y="193"/>
                    </a:lnTo>
                    <a:lnTo>
                      <a:pt x="0" y="211"/>
                    </a:lnTo>
                    <a:lnTo>
                      <a:pt x="91" y="303"/>
                    </a:lnTo>
                    <a:lnTo>
                      <a:pt x="250" y="144"/>
                    </a:lnTo>
                    <a:lnTo>
                      <a:pt x="277" y="117"/>
                    </a:lnTo>
                    <a:lnTo>
                      <a:pt x="375" y="19"/>
                    </a:lnTo>
                    <a:lnTo>
                      <a:pt x="356" y="0"/>
                    </a:lnTo>
                    <a:lnTo>
                      <a:pt x="277" y="79"/>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8" name="Freeform 104"/>
              <p:cNvSpPr>
                <a:spLocks/>
              </p:cNvSpPr>
              <p:nvPr/>
            </p:nvSpPr>
            <p:spPr bwMode="auto">
              <a:xfrm>
                <a:off x="3781425" y="1379538"/>
                <a:ext cx="106363" cy="104775"/>
              </a:xfrm>
              <a:custGeom>
                <a:avLst/>
                <a:gdLst>
                  <a:gd name="T0" fmla="*/ 357 w 384"/>
                  <a:gd name="T1" fmla="*/ 357 h 384"/>
                  <a:gd name="T2" fmla="*/ 357 w 384"/>
                  <a:gd name="T3" fmla="*/ 357 h 384"/>
                  <a:gd name="T4" fmla="*/ 27 w 384"/>
                  <a:gd name="T5" fmla="*/ 357 h 384"/>
                  <a:gd name="T6" fmla="*/ 27 w 384"/>
                  <a:gd name="T7" fmla="*/ 27 h 384"/>
                  <a:gd name="T8" fmla="*/ 357 w 384"/>
                  <a:gd name="T9" fmla="*/ 27 h 384"/>
                  <a:gd name="T10" fmla="*/ 357 w 384"/>
                  <a:gd name="T11" fmla="*/ 52 h 384"/>
                  <a:gd name="T12" fmla="*/ 384 w 384"/>
                  <a:gd name="T13" fmla="*/ 26 h 384"/>
                  <a:gd name="T14" fmla="*/ 384 w 384"/>
                  <a:gd name="T15" fmla="*/ 0 h 384"/>
                  <a:gd name="T16" fmla="*/ 0 w 384"/>
                  <a:gd name="T17" fmla="*/ 0 h 384"/>
                  <a:gd name="T18" fmla="*/ 0 w 384"/>
                  <a:gd name="T19" fmla="*/ 384 h 384"/>
                  <a:gd name="T20" fmla="*/ 384 w 384"/>
                  <a:gd name="T21" fmla="*/ 384 h 384"/>
                  <a:gd name="T22" fmla="*/ 384 w 384"/>
                  <a:gd name="T23" fmla="*/ 63 h 384"/>
                  <a:gd name="T24" fmla="*/ 357 w 384"/>
                  <a:gd name="T25" fmla="*/ 90 h 384"/>
                  <a:gd name="T26" fmla="*/ 357 w 384"/>
                  <a:gd name="T2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4" h="384">
                    <a:moveTo>
                      <a:pt x="357" y="357"/>
                    </a:moveTo>
                    <a:lnTo>
                      <a:pt x="357" y="357"/>
                    </a:lnTo>
                    <a:lnTo>
                      <a:pt x="27" y="357"/>
                    </a:lnTo>
                    <a:lnTo>
                      <a:pt x="27" y="27"/>
                    </a:lnTo>
                    <a:lnTo>
                      <a:pt x="357" y="27"/>
                    </a:lnTo>
                    <a:lnTo>
                      <a:pt x="357" y="52"/>
                    </a:lnTo>
                    <a:lnTo>
                      <a:pt x="384" y="26"/>
                    </a:lnTo>
                    <a:lnTo>
                      <a:pt x="384" y="0"/>
                    </a:lnTo>
                    <a:lnTo>
                      <a:pt x="0" y="0"/>
                    </a:lnTo>
                    <a:lnTo>
                      <a:pt x="0" y="384"/>
                    </a:lnTo>
                    <a:lnTo>
                      <a:pt x="384" y="384"/>
                    </a:lnTo>
                    <a:lnTo>
                      <a:pt x="384" y="63"/>
                    </a:lnTo>
                    <a:lnTo>
                      <a:pt x="357" y="90"/>
                    </a:lnTo>
                    <a:lnTo>
                      <a:pt x="357" y="35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9" name="Freeform 105"/>
              <p:cNvSpPr>
                <a:spLocks/>
              </p:cNvSpPr>
              <p:nvPr/>
            </p:nvSpPr>
            <p:spPr bwMode="auto">
              <a:xfrm>
                <a:off x="3811588" y="1363663"/>
                <a:ext cx="103188" cy="84138"/>
              </a:xfrm>
              <a:custGeom>
                <a:avLst/>
                <a:gdLst>
                  <a:gd name="T0" fmla="*/ 356 w 375"/>
                  <a:gd name="T1" fmla="*/ 0 h 302"/>
                  <a:gd name="T2" fmla="*/ 356 w 375"/>
                  <a:gd name="T3" fmla="*/ 0 h 302"/>
                  <a:gd name="T4" fmla="*/ 277 w 375"/>
                  <a:gd name="T5" fmla="*/ 79 h 302"/>
                  <a:gd name="T6" fmla="*/ 250 w 375"/>
                  <a:gd name="T7" fmla="*/ 105 h 302"/>
                  <a:gd name="T8" fmla="*/ 91 w 375"/>
                  <a:gd name="T9" fmla="*/ 264 h 302"/>
                  <a:gd name="T10" fmla="*/ 19 w 375"/>
                  <a:gd name="T11" fmla="*/ 192 h 302"/>
                  <a:gd name="T12" fmla="*/ 0 w 375"/>
                  <a:gd name="T13" fmla="*/ 211 h 302"/>
                  <a:gd name="T14" fmla="*/ 91 w 375"/>
                  <a:gd name="T15" fmla="*/ 302 h 302"/>
                  <a:gd name="T16" fmla="*/ 250 w 375"/>
                  <a:gd name="T17" fmla="*/ 143 h 302"/>
                  <a:gd name="T18" fmla="*/ 277 w 375"/>
                  <a:gd name="T19" fmla="*/ 116 h 302"/>
                  <a:gd name="T20" fmla="*/ 375 w 375"/>
                  <a:gd name="T21" fmla="*/ 19 h 302"/>
                  <a:gd name="T22" fmla="*/ 356 w 375"/>
                  <a:gd name="T23"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5" h="302">
                    <a:moveTo>
                      <a:pt x="356" y="0"/>
                    </a:moveTo>
                    <a:lnTo>
                      <a:pt x="356" y="0"/>
                    </a:lnTo>
                    <a:lnTo>
                      <a:pt x="277" y="79"/>
                    </a:lnTo>
                    <a:lnTo>
                      <a:pt x="250" y="105"/>
                    </a:lnTo>
                    <a:lnTo>
                      <a:pt x="91" y="264"/>
                    </a:lnTo>
                    <a:lnTo>
                      <a:pt x="19" y="192"/>
                    </a:lnTo>
                    <a:lnTo>
                      <a:pt x="0" y="211"/>
                    </a:lnTo>
                    <a:lnTo>
                      <a:pt x="91" y="302"/>
                    </a:lnTo>
                    <a:lnTo>
                      <a:pt x="250" y="143"/>
                    </a:lnTo>
                    <a:lnTo>
                      <a:pt x="277" y="116"/>
                    </a:lnTo>
                    <a:lnTo>
                      <a:pt x="375" y="19"/>
                    </a:lnTo>
                    <a:lnTo>
                      <a:pt x="356" y="0"/>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40" name="Freeform 106"/>
              <p:cNvSpPr>
                <a:spLocks/>
              </p:cNvSpPr>
              <p:nvPr/>
            </p:nvSpPr>
            <p:spPr bwMode="auto">
              <a:xfrm>
                <a:off x="3565525" y="1427163"/>
                <a:ext cx="169863" cy="7938"/>
              </a:xfrm>
              <a:custGeom>
                <a:avLst/>
                <a:gdLst>
                  <a:gd name="T0" fmla="*/ 619 w 619"/>
                  <a:gd name="T1" fmla="*/ 27 h 27"/>
                  <a:gd name="T2" fmla="*/ 619 w 619"/>
                  <a:gd name="T3" fmla="*/ 27 h 27"/>
                  <a:gd name="T4" fmla="*/ 0 w 619"/>
                  <a:gd name="T5" fmla="*/ 27 h 27"/>
                  <a:gd name="T6" fmla="*/ 0 w 619"/>
                  <a:gd name="T7" fmla="*/ 0 h 27"/>
                  <a:gd name="T8" fmla="*/ 619 w 619"/>
                  <a:gd name="T9" fmla="*/ 0 h 27"/>
                  <a:gd name="T10" fmla="*/ 619 w 619"/>
                  <a:gd name="T11" fmla="*/ 27 h 27"/>
                </a:gdLst>
                <a:ahLst/>
                <a:cxnLst>
                  <a:cxn ang="0">
                    <a:pos x="T0" y="T1"/>
                  </a:cxn>
                  <a:cxn ang="0">
                    <a:pos x="T2" y="T3"/>
                  </a:cxn>
                  <a:cxn ang="0">
                    <a:pos x="T4" y="T5"/>
                  </a:cxn>
                  <a:cxn ang="0">
                    <a:pos x="T6" y="T7"/>
                  </a:cxn>
                  <a:cxn ang="0">
                    <a:pos x="T8" y="T9"/>
                  </a:cxn>
                  <a:cxn ang="0">
                    <a:pos x="T10" y="T11"/>
                  </a:cxn>
                </a:cxnLst>
                <a:rect l="0" t="0" r="r" b="b"/>
                <a:pathLst>
                  <a:path w="619" h="27">
                    <a:moveTo>
                      <a:pt x="619" y="27"/>
                    </a:moveTo>
                    <a:lnTo>
                      <a:pt x="619" y="27"/>
                    </a:lnTo>
                    <a:lnTo>
                      <a:pt x="0" y="27"/>
                    </a:lnTo>
                    <a:lnTo>
                      <a:pt x="0" y="0"/>
                    </a:lnTo>
                    <a:lnTo>
                      <a:pt x="619" y="0"/>
                    </a:lnTo>
                    <a:lnTo>
                      <a:pt x="619" y="27"/>
                    </a:lnTo>
                    <a:close/>
                  </a:path>
                </a:pathLst>
              </a:custGeom>
              <a:grp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grpSp>
      </p:grpSp>
      <p:grpSp>
        <p:nvGrpSpPr>
          <p:cNvPr id="45" name="Group 44"/>
          <p:cNvGrpSpPr/>
          <p:nvPr/>
        </p:nvGrpSpPr>
        <p:grpSpPr>
          <a:xfrm>
            <a:off x="720589" y="5165725"/>
            <a:ext cx="5149279" cy="791828"/>
            <a:chOff x="720513" y="5165749"/>
            <a:chExt cx="5149352" cy="791840"/>
          </a:xfrm>
        </p:grpSpPr>
        <p:sp>
          <p:nvSpPr>
            <p:cNvPr id="35" name="Content Placeholder 12"/>
            <p:cNvSpPr txBox="1">
              <a:spLocks/>
            </p:cNvSpPr>
            <p:nvPr/>
          </p:nvSpPr>
          <p:spPr>
            <a:xfrm>
              <a:off x="1512942" y="5191337"/>
              <a:ext cx="4356923" cy="740664"/>
            </a:xfrm>
            <a:prstGeom prst="rect">
              <a:avLst/>
            </a:prstGeom>
          </p:spPr>
          <p:txBody>
            <a:bodyPr vert="horz" wrap="square" lIns="0" tIns="0" rIns="0" bIns="0" rtlCol="0" anchor="ctr">
              <a:noAutofit/>
            </a:bodyPr>
            <a:lstStyle>
              <a:lvl1pPr marL="171450" indent="-171450" algn="l" defTabSz="685800" rtl="0" eaLnBrk="1" latinLnBrk="0" hangingPunct="1">
                <a:lnSpc>
                  <a:spcPct val="90000"/>
                </a:lnSpc>
                <a:spcBef>
                  <a:spcPts val="750"/>
                </a:spcBef>
                <a:buClr>
                  <a:srgbClr val="8DC63F"/>
                </a:buClr>
                <a:buSzPct val="100000"/>
                <a:buFont typeface="Arial"/>
                <a:buChar char="•"/>
                <a:defRPr sz="1800" kern="1200" baseline="0">
                  <a:solidFill>
                    <a:srgbClr val="5F6062"/>
                  </a:solidFill>
                  <a:latin typeface="Franklin Gothic Book"/>
                  <a:ea typeface="Arial" charset="0"/>
                  <a:cs typeface="Franklin Gothic Book"/>
                </a:defRPr>
              </a:lvl1pPr>
              <a:lvl2pPr marL="342900" indent="-171450" algn="l" defTabSz="685800" rtl="0" eaLnBrk="1" latinLnBrk="0" hangingPunct="1">
                <a:lnSpc>
                  <a:spcPct val="90000"/>
                </a:lnSpc>
                <a:spcBef>
                  <a:spcPts val="375"/>
                </a:spcBef>
                <a:buClr>
                  <a:srgbClr val="8DC63F"/>
                </a:buClr>
                <a:buSzPct val="100000"/>
                <a:buFont typeface="AppleSymbols" charset="0"/>
                <a:buChar char="⎻"/>
                <a:tabLst/>
                <a:defRPr sz="1800" kern="1200">
                  <a:solidFill>
                    <a:srgbClr val="5F6062"/>
                  </a:solidFill>
                  <a:latin typeface="Franklin Gothic Book"/>
                  <a:ea typeface="Arial" charset="0"/>
                  <a:cs typeface="Franklin Gothic Book"/>
                </a:defRPr>
              </a:lvl2pPr>
              <a:lvl3pPr marL="515541" indent="-172641" algn="l" defTabSz="685800" rtl="0" eaLnBrk="1" latinLnBrk="0" hangingPunct="1">
                <a:lnSpc>
                  <a:spcPct val="90000"/>
                </a:lnSpc>
                <a:spcBef>
                  <a:spcPts val="375"/>
                </a:spcBef>
                <a:buClr>
                  <a:srgbClr val="8DC63F"/>
                </a:buClr>
                <a:buSzPct val="100000"/>
                <a:buFont typeface="Arial"/>
                <a:buChar char="•"/>
                <a:tabLst/>
                <a:defRPr sz="1500" kern="1200">
                  <a:solidFill>
                    <a:srgbClr val="5F6062"/>
                  </a:solidFill>
                  <a:latin typeface="Franklin Gothic Book"/>
                  <a:ea typeface="Arial" charset="0"/>
                  <a:cs typeface="Franklin Gothic Book"/>
                </a:defRPr>
              </a:lvl3pPr>
              <a:lvl4pPr marL="686991" indent="-171450" algn="l" defTabSz="685800" rtl="0" eaLnBrk="1" latinLnBrk="0" hangingPunct="1">
                <a:lnSpc>
                  <a:spcPct val="90000"/>
                </a:lnSpc>
                <a:spcBef>
                  <a:spcPts val="375"/>
                </a:spcBef>
                <a:buClr>
                  <a:srgbClr val="8DC63F"/>
                </a:buClr>
                <a:buSzPct val="100000"/>
                <a:buFont typeface="AppleSymbols" charset="0"/>
                <a:buChar char="⎻"/>
                <a:tabLst/>
                <a:defRPr sz="1400" kern="1200">
                  <a:solidFill>
                    <a:srgbClr val="5F6062"/>
                  </a:solidFill>
                  <a:latin typeface="Franklin Gothic Book"/>
                  <a:ea typeface="Arial" charset="0"/>
                  <a:cs typeface="Franklin Gothic Book"/>
                </a:defRPr>
              </a:lvl4pPr>
              <a:lvl5pPr marL="859631" indent="-172641" algn="l" defTabSz="685800" rtl="0" eaLnBrk="1" latinLnBrk="0" hangingPunct="1">
                <a:lnSpc>
                  <a:spcPct val="90000"/>
                </a:lnSpc>
                <a:spcBef>
                  <a:spcPts val="375"/>
                </a:spcBef>
                <a:buClr>
                  <a:srgbClr val="8DC63F"/>
                </a:buClr>
                <a:buSzPct val="75000"/>
                <a:buFont typeface="Courier New" charset="0"/>
                <a:buChar char="o"/>
                <a:tabLst/>
                <a:defRPr sz="1400" kern="1200">
                  <a:solidFill>
                    <a:srgbClr val="5F6062"/>
                  </a:solidFill>
                  <a:latin typeface="Franklin Gothic Book"/>
                  <a:ea typeface="Arial" charset="0"/>
                  <a:cs typeface="Franklin Gothic Book"/>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a:lstStyle>
            <a:p>
              <a:pPr marL="0" indent="0" defTabSz="685808">
                <a:lnSpc>
                  <a:spcPct val="100000"/>
                </a:lnSpc>
                <a:buNone/>
                <a:defRPr/>
              </a:pPr>
              <a:r>
                <a:rPr lang="en-US" sz="2400">
                  <a:solidFill>
                    <a:srgbClr val="505050"/>
                  </a:solidFill>
                  <a:latin typeface="Segoe UI Light"/>
                </a:rPr>
                <a:t>Protect customer data</a:t>
              </a:r>
            </a:p>
          </p:txBody>
        </p:sp>
        <p:grpSp>
          <p:nvGrpSpPr>
            <p:cNvPr id="5" name="Group 4"/>
            <p:cNvGrpSpPr/>
            <p:nvPr/>
          </p:nvGrpSpPr>
          <p:grpSpPr>
            <a:xfrm>
              <a:off x="720513" y="5165749"/>
              <a:ext cx="502237" cy="791840"/>
              <a:chOff x="749541" y="5165749"/>
              <a:chExt cx="502237" cy="791840"/>
            </a:xfrm>
          </p:grpSpPr>
          <p:sp>
            <p:nvSpPr>
              <p:cNvPr id="57" name="Freeform 12"/>
              <p:cNvSpPr>
                <a:spLocks noEditPoints="1"/>
              </p:cNvSpPr>
              <p:nvPr/>
            </p:nvSpPr>
            <p:spPr bwMode="auto">
              <a:xfrm>
                <a:off x="946346" y="5800099"/>
                <a:ext cx="108628" cy="132843"/>
              </a:xfrm>
              <a:custGeom>
                <a:avLst/>
                <a:gdLst>
                  <a:gd name="T0" fmla="*/ 281 w 629"/>
                  <a:gd name="T1" fmla="*/ 377 h 814"/>
                  <a:gd name="T2" fmla="*/ 423 w 629"/>
                  <a:gd name="T3" fmla="*/ 257 h 814"/>
                  <a:gd name="T4" fmla="*/ 401 w 629"/>
                  <a:gd name="T5" fmla="*/ 185 h 814"/>
                  <a:gd name="T6" fmla="*/ 315 w 629"/>
                  <a:gd name="T7" fmla="*/ 137 h 814"/>
                  <a:gd name="T8" fmla="*/ 206 w 629"/>
                  <a:gd name="T9" fmla="*/ 257 h 814"/>
                  <a:gd name="T10" fmla="*/ 281 w 629"/>
                  <a:gd name="T11" fmla="*/ 377 h 814"/>
                  <a:gd name="T12" fmla="*/ 450 w 629"/>
                  <a:gd name="T13" fmla="*/ 403 h 814"/>
                  <a:gd name="T14" fmla="*/ 217 w 629"/>
                  <a:gd name="T15" fmla="*/ 403 h 814"/>
                  <a:gd name="T16" fmla="*/ 180 w 629"/>
                  <a:gd name="T17" fmla="*/ 403 h 814"/>
                  <a:gd name="T18" fmla="*/ 220 w 629"/>
                  <a:gd name="T19" fmla="*/ 152 h 814"/>
                  <a:gd name="T20" fmla="*/ 409 w 629"/>
                  <a:gd name="T21" fmla="*/ 152 h 814"/>
                  <a:gd name="T22" fmla="*/ 431 w 629"/>
                  <a:gd name="T23" fmla="*/ 182 h 814"/>
                  <a:gd name="T24" fmla="*/ 450 w 629"/>
                  <a:gd name="T25" fmla="*/ 257 h 814"/>
                  <a:gd name="T26" fmla="*/ 43 w 629"/>
                  <a:gd name="T27" fmla="*/ 403 h 814"/>
                  <a:gd name="T28" fmla="*/ 27 w 629"/>
                  <a:gd name="T29" fmla="*/ 420 h 814"/>
                  <a:gd name="T30" fmla="*/ 43 w 629"/>
                  <a:gd name="T31" fmla="*/ 787 h 814"/>
                  <a:gd name="T32" fmla="*/ 603 w 629"/>
                  <a:gd name="T33" fmla="*/ 771 h 814"/>
                  <a:gd name="T34" fmla="*/ 586 w 629"/>
                  <a:gd name="T35" fmla="*/ 403 h 814"/>
                  <a:gd name="T36" fmla="*/ 533 w 629"/>
                  <a:gd name="T37" fmla="*/ 257 h 814"/>
                  <a:gd name="T38" fmla="*/ 471 w 629"/>
                  <a:gd name="T39" fmla="*/ 97 h 814"/>
                  <a:gd name="T40" fmla="*/ 315 w 629"/>
                  <a:gd name="T41" fmla="*/ 27 h 814"/>
                  <a:gd name="T42" fmla="*/ 159 w 629"/>
                  <a:gd name="T43" fmla="*/ 95 h 814"/>
                  <a:gd name="T44" fmla="*/ 96 w 629"/>
                  <a:gd name="T45" fmla="*/ 403 h 814"/>
                  <a:gd name="T46" fmla="*/ 586 w 629"/>
                  <a:gd name="T47" fmla="*/ 814 h 814"/>
                  <a:gd name="T48" fmla="*/ 43 w 629"/>
                  <a:gd name="T49" fmla="*/ 814 h 814"/>
                  <a:gd name="T50" fmla="*/ 0 w 629"/>
                  <a:gd name="T51" fmla="*/ 420 h 814"/>
                  <a:gd name="T52" fmla="*/ 70 w 629"/>
                  <a:gd name="T53" fmla="*/ 377 h 814"/>
                  <a:gd name="T54" fmla="*/ 140 w 629"/>
                  <a:gd name="T55" fmla="*/ 77 h 814"/>
                  <a:gd name="T56" fmla="*/ 315 w 629"/>
                  <a:gd name="T57" fmla="*/ 0 h 814"/>
                  <a:gd name="T58" fmla="*/ 492 w 629"/>
                  <a:gd name="T59" fmla="*/ 80 h 814"/>
                  <a:gd name="T60" fmla="*/ 560 w 629"/>
                  <a:gd name="T61" fmla="*/ 257 h 814"/>
                  <a:gd name="T62" fmla="*/ 586 w 629"/>
                  <a:gd name="T63" fmla="*/ 377 h 814"/>
                  <a:gd name="T64" fmla="*/ 629 w 629"/>
                  <a:gd name="T65" fmla="*/ 771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9" h="814">
                    <a:moveTo>
                      <a:pt x="281" y="377"/>
                    </a:moveTo>
                    <a:lnTo>
                      <a:pt x="281" y="377"/>
                    </a:lnTo>
                    <a:lnTo>
                      <a:pt x="423" y="377"/>
                    </a:lnTo>
                    <a:lnTo>
                      <a:pt x="423" y="257"/>
                    </a:lnTo>
                    <a:cubicBezTo>
                      <a:pt x="423" y="232"/>
                      <a:pt x="416" y="208"/>
                      <a:pt x="403" y="188"/>
                    </a:cubicBezTo>
                    <a:lnTo>
                      <a:pt x="401" y="185"/>
                    </a:lnTo>
                    <a:cubicBezTo>
                      <a:pt x="397" y="179"/>
                      <a:pt x="393" y="175"/>
                      <a:pt x="390" y="171"/>
                    </a:cubicBezTo>
                    <a:cubicBezTo>
                      <a:pt x="369" y="149"/>
                      <a:pt x="343" y="137"/>
                      <a:pt x="315" y="137"/>
                    </a:cubicBezTo>
                    <a:cubicBezTo>
                      <a:pt x="286" y="137"/>
                      <a:pt x="260" y="149"/>
                      <a:pt x="240" y="171"/>
                    </a:cubicBezTo>
                    <a:cubicBezTo>
                      <a:pt x="218" y="193"/>
                      <a:pt x="206" y="224"/>
                      <a:pt x="206" y="257"/>
                    </a:cubicBezTo>
                    <a:lnTo>
                      <a:pt x="206" y="377"/>
                    </a:lnTo>
                    <a:lnTo>
                      <a:pt x="281" y="377"/>
                    </a:lnTo>
                    <a:lnTo>
                      <a:pt x="281" y="377"/>
                    </a:lnTo>
                    <a:close/>
                    <a:moveTo>
                      <a:pt x="450" y="403"/>
                    </a:moveTo>
                    <a:lnTo>
                      <a:pt x="450" y="403"/>
                    </a:lnTo>
                    <a:lnTo>
                      <a:pt x="217" y="403"/>
                    </a:lnTo>
                    <a:lnTo>
                      <a:pt x="217" y="403"/>
                    </a:lnTo>
                    <a:lnTo>
                      <a:pt x="180" y="403"/>
                    </a:lnTo>
                    <a:lnTo>
                      <a:pt x="180" y="257"/>
                    </a:lnTo>
                    <a:cubicBezTo>
                      <a:pt x="180" y="218"/>
                      <a:pt x="194" y="180"/>
                      <a:pt x="220" y="152"/>
                    </a:cubicBezTo>
                    <a:cubicBezTo>
                      <a:pt x="246" y="125"/>
                      <a:pt x="279" y="110"/>
                      <a:pt x="315" y="110"/>
                    </a:cubicBezTo>
                    <a:cubicBezTo>
                      <a:pt x="350" y="110"/>
                      <a:pt x="384" y="125"/>
                      <a:pt x="409" y="152"/>
                    </a:cubicBezTo>
                    <a:cubicBezTo>
                      <a:pt x="415" y="158"/>
                      <a:pt x="420" y="165"/>
                      <a:pt x="425" y="173"/>
                    </a:cubicBezTo>
                    <a:lnTo>
                      <a:pt x="431" y="182"/>
                    </a:lnTo>
                    <a:lnTo>
                      <a:pt x="431" y="182"/>
                    </a:lnTo>
                    <a:cubicBezTo>
                      <a:pt x="443" y="205"/>
                      <a:pt x="450" y="231"/>
                      <a:pt x="450" y="257"/>
                    </a:cubicBezTo>
                    <a:lnTo>
                      <a:pt x="450" y="403"/>
                    </a:lnTo>
                    <a:close/>
                    <a:moveTo>
                      <a:pt x="43" y="403"/>
                    </a:moveTo>
                    <a:lnTo>
                      <a:pt x="43" y="403"/>
                    </a:lnTo>
                    <a:cubicBezTo>
                      <a:pt x="34" y="403"/>
                      <a:pt x="27" y="411"/>
                      <a:pt x="27" y="420"/>
                    </a:cubicBezTo>
                    <a:lnTo>
                      <a:pt x="27" y="771"/>
                    </a:lnTo>
                    <a:cubicBezTo>
                      <a:pt x="27" y="780"/>
                      <a:pt x="34" y="787"/>
                      <a:pt x="43" y="787"/>
                    </a:cubicBezTo>
                    <a:lnTo>
                      <a:pt x="586" y="787"/>
                    </a:lnTo>
                    <a:cubicBezTo>
                      <a:pt x="595" y="787"/>
                      <a:pt x="603" y="780"/>
                      <a:pt x="603" y="771"/>
                    </a:cubicBezTo>
                    <a:lnTo>
                      <a:pt x="603" y="420"/>
                    </a:lnTo>
                    <a:cubicBezTo>
                      <a:pt x="603" y="411"/>
                      <a:pt x="595" y="403"/>
                      <a:pt x="586" y="403"/>
                    </a:cubicBezTo>
                    <a:lnTo>
                      <a:pt x="533" y="403"/>
                    </a:lnTo>
                    <a:lnTo>
                      <a:pt x="533" y="257"/>
                    </a:lnTo>
                    <a:cubicBezTo>
                      <a:pt x="533" y="199"/>
                      <a:pt x="512" y="143"/>
                      <a:pt x="474" y="100"/>
                    </a:cubicBezTo>
                    <a:cubicBezTo>
                      <a:pt x="473" y="99"/>
                      <a:pt x="472" y="98"/>
                      <a:pt x="471" y="97"/>
                    </a:cubicBezTo>
                    <a:lnTo>
                      <a:pt x="470" y="95"/>
                    </a:lnTo>
                    <a:cubicBezTo>
                      <a:pt x="429" y="52"/>
                      <a:pt x="373" y="27"/>
                      <a:pt x="315" y="27"/>
                    </a:cubicBezTo>
                    <a:lnTo>
                      <a:pt x="314" y="27"/>
                    </a:lnTo>
                    <a:cubicBezTo>
                      <a:pt x="257" y="27"/>
                      <a:pt x="200" y="52"/>
                      <a:pt x="159" y="95"/>
                    </a:cubicBezTo>
                    <a:cubicBezTo>
                      <a:pt x="119" y="139"/>
                      <a:pt x="96" y="196"/>
                      <a:pt x="96" y="257"/>
                    </a:cubicBezTo>
                    <a:lnTo>
                      <a:pt x="96" y="403"/>
                    </a:lnTo>
                    <a:lnTo>
                      <a:pt x="43" y="403"/>
                    </a:lnTo>
                    <a:close/>
                    <a:moveTo>
                      <a:pt x="586" y="814"/>
                    </a:moveTo>
                    <a:lnTo>
                      <a:pt x="586" y="814"/>
                    </a:lnTo>
                    <a:lnTo>
                      <a:pt x="43" y="814"/>
                    </a:lnTo>
                    <a:cubicBezTo>
                      <a:pt x="19" y="814"/>
                      <a:pt x="0" y="794"/>
                      <a:pt x="0" y="771"/>
                    </a:cubicBezTo>
                    <a:lnTo>
                      <a:pt x="0" y="420"/>
                    </a:lnTo>
                    <a:cubicBezTo>
                      <a:pt x="0" y="396"/>
                      <a:pt x="19" y="377"/>
                      <a:pt x="43" y="377"/>
                    </a:cubicBezTo>
                    <a:lnTo>
                      <a:pt x="70" y="377"/>
                    </a:lnTo>
                    <a:lnTo>
                      <a:pt x="70" y="257"/>
                    </a:lnTo>
                    <a:cubicBezTo>
                      <a:pt x="70" y="190"/>
                      <a:pt x="95" y="126"/>
                      <a:pt x="140" y="77"/>
                    </a:cubicBezTo>
                    <a:cubicBezTo>
                      <a:pt x="186" y="28"/>
                      <a:pt x="249" y="0"/>
                      <a:pt x="314" y="0"/>
                    </a:cubicBezTo>
                    <a:cubicBezTo>
                      <a:pt x="315" y="0"/>
                      <a:pt x="315" y="0"/>
                      <a:pt x="315" y="0"/>
                    </a:cubicBezTo>
                    <a:cubicBezTo>
                      <a:pt x="380" y="0"/>
                      <a:pt x="444" y="28"/>
                      <a:pt x="489" y="77"/>
                    </a:cubicBezTo>
                    <a:cubicBezTo>
                      <a:pt x="490" y="78"/>
                      <a:pt x="491" y="79"/>
                      <a:pt x="492" y="80"/>
                    </a:cubicBezTo>
                    <a:cubicBezTo>
                      <a:pt x="493" y="81"/>
                      <a:pt x="493" y="82"/>
                      <a:pt x="494" y="82"/>
                    </a:cubicBezTo>
                    <a:cubicBezTo>
                      <a:pt x="536" y="130"/>
                      <a:pt x="560" y="192"/>
                      <a:pt x="560" y="257"/>
                    </a:cubicBezTo>
                    <a:lnTo>
                      <a:pt x="560" y="377"/>
                    </a:lnTo>
                    <a:lnTo>
                      <a:pt x="586" y="377"/>
                    </a:lnTo>
                    <a:cubicBezTo>
                      <a:pt x="610" y="377"/>
                      <a:pt x="629" y="396"/>
                      <a:pt x="629" y="420"/>
                    </a:cubicBezTo>
                    <a:lnTo>
                      <a:pt x="629" y="771"/>
                    </a:lnTo>
                    <a:cubicBezTo>
                      <a:pt x="629" y="794"/>
                      <a:pt x="610" y="814"/>
                      <a:pt x="586" y="814"/>
                    </a:cubicBezTo>
                    <a:close/>
                  </a:path>
                </a:pathLst>
              </a:custGeom>
              <a:solidFill>
                <a:schemeClr val="accent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sz="2400">
                  <a:solidFill>
                    <a:srgbClr val="505050"/>
                  </a:solidFill>
                  <a:latin typeface="Segoe UI Light"/>
                </a:endParaRPr>
              </a:p>
            </p:txBody>
          </p:sp>
          <p:sp>
            <p:nvSpPr>
              <p:cNvPr id="36" name="Rounded Rectangle 27"/>
              <p:cNvSpPr/>
              <p:nvPr/>
            </p:nvSpPr>
            <p:spPr>
              <a:xfrm>
                <a:off x="749541" y="5165749"/>
                <a:ext cx="502237" cy="791840"/>
              </a:xfrm>
              <a:custGeom>
                <a:avLst/>
                <a:gdLst>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71675 w 2331720"/>
                  <a:gd name="connsiteY4" fmla="*/ 2789788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5324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34967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 name="connsiteX0" fmla="*/ 785265 w 2331720"/>
                  <a:gd name="connsiteY0" fmla="*/ 1981892 h 3676248"/>
                  <a:gd name="connsiteX1" fmla="*/ 1165860 w 2331720"/>
                  <a:gd name="connsiteY1" fmla="*/ 2170079 h 3676248"/>
                  <a:gd name="connsiteX2" fmla="*/ 1546455 w 2331720"/>
                  <a:gd name="connsiteY2" fmla="*/ 1981892 h 3676248"/>
                  <a:gd name="connsiteX3" fmla="*/ 1971675 w 2331720"/>
                  <a:gd name="connsiteY3" fmla="*/ 2450854 h 3676248"/>
                  <a:gd name="connsiteX4" fmla="*/ 1935128 w 2331720"/>
                  <a:gd name="connsiteY4" fmla="*/ 2725830 h 3676248"/>
                  <a:gd name="connsiteX5" fmla="*/ 360045 w 2331720"/>
                  <a:gd name="connsiteY5" fmla="*/ 2725830 h 3676248"/>
                  <a:gd name="connsiteX6" fmla="*/ 360045 w 2331720"/>
                  <a:gd name="connsiteY6" fmla="*/ 2450854 h 3676248"/>
                  <a:gd name="connsiteX7" fmla="*/ 785265 w 2331720"/>
                  <a:gd name="connsiteY7" fmla="*/ 1981892 h 3676248"/>
                  <a:gd name="connsiteX8" fmla="*/ 1165860 w 2331720"/>
                  <a:gd name="connsiteY8" fmla="*/ 1190671 h 3676248"/>
                  <a:gd name="connsiteX9" fmla="*/ 1597819 w 2331720"/>
                  <a:gd name="connsiteY9" fmla="*/ 1622630 h 3676248"/>
                  <a:gd name="connsiteX10" fmla="*/ 1165860 w 2331720"/>
                  <a:gd name="connsiteY10" fmla="*/ 2054589 h 3676248"/>
                  <a:gd name="connsiteX11" fmla="*/ 733901 w 2331720"/>
                  <a:gd name="connsiteY11" fmla="*/ 1622630 h 3676248"/>
                  <a:gd name="connsiteX12" fmla="*/ 1165860 w 2331720"/>
                  <a:gd name="connsiteY12" fmla="*/ 1190671 h 3676248"/>
                  <a:gd name="connsiteX13" fmla="*/ 243129 w 2331720"/>
                  <a:gd name="connsiteY13" fmla="*/ 976862 h 3676248"/>
                  <a:gd name="connsiteX14" fmla="*/ 201454 w 2331720"/>
                  <a:gd name="connsiteY14" fmla="*/ 1018537 h 3676248"/>
                  <a:gd name="connsiteX15" fmla="*/ 201454 w 2331720"/>
                  <a:gd name="connsiteY15" fmla="*/ 2773512 h 3676248"/>
                  <a:gd name="connsiteX16" fmla="*/ 243129 w 2331720"/>
                  <a:gd name="connsiteY16" fmla="*/ 2815187 h 3676248"/>
                  <a:gd name="connsiteX17" fmla="*/ 2088591 w 2331720"/>
                  <a:gd name="connsiteY17" fmla="*/ 2815187 h 3676248"/>
                  <a:gd name="connsiteX18" fmla="*/ 2130266 w 2331720"/>
                  <a:gd name="connsiteY18" fmla="*/ 2773512 h 3676248"/>
                  <a:gd name="connsiteX19" fmla="*/ 2130266 w 2331720"/>
                  <a:gd name="connsiteY19" fmla="*/ 1018537 h 3676248"/>
                  <a:gd name="connsiteX20" fmla="*/ 2088591 w 2331720"/>
                  <a:gd name="connsiteY20" fmla="*/ 976862 h 3676248"/>
                  <a:gd name="connsiteX21" fmla="*/ 243129 w 2331720"/>
                  <a:gd name="connsiteY21" fmla="*/ 976862 h 3676248"/>
                  <a:gd name="connsiteX22" fmla="*/ 750570 w 2331720"/>
                  <a:gd name="connsiteY22" fmla="*/ 756517 h 3676248"/>
                  <a:gd name="connsiteX23" fmla="*/ 708660 w 2331720"/>
                  <a:gd name="connsiteY23" fmla="*/ 798427 h 3676248"/>
                  <a:gd name="connsiteX24" fmla="*/ 750570 w 2331720"/>
                  <a:gd name="connsiteY24" fmla="*/ 840337 h 3676248"/>
                  <a:gd name="connsiteX25" fmla="*/ 1581150 w 2331720"/>
                  <a:gd name="connsiteY25" fmla="*/ 840337 h 3676248"/>
                  <a:gd name="connsiteX26" fmla="*/ 1623060 w 2331720"/>
                  <a:gd name="connsiteY26" fmla="*/ 798427 h 3676248"/>
                  <a:gd name="connsiteX27" fmla="*/ 1581150 w 2331720"/>
                  <a:gd name="connsiteY27" fmla="*/ 756517 h 3676248"/>
                  <a:gd name="connsiteX28" fmla="*/ 750570 w 2331720"/>
                  <a:gd name="connsiteY28" fmla="*/ 756517 h 3676248"/>
                  <a:gd name="connsiteX29" fmla="*/ 207663 w 2331720"/>
                  <a:gd name="connsiteY29" fmla="*/ 567288 h 3676248"/>
                  <a:gd name="connsiteX30" fmla="*/ 894398 w 2331720"/>
                  <a:gd name="connsiteY30" fmla="*/ 567288 h 3676248"/>
                  <a:gd name="connsiteX31" fmla="*/ 894398 w 2331720"/>
                  <a:gd name="connsiteY31" fmla="*/ 722542 h 3676248"/>
                  <a:gd name="connsiteX32" fmla="*/ 906400 w 2331720"/>
                  <a:gd name="connsiteY32" fmla="*/ 734544 h 3676248"/>
                  <a:gd name="connsiteX33" fmla="*/ 1425321 w 2331720"/>
                  <a:gd name="connsiteY33" fmla="*/ 734544 h 3676248"/>
                  <a:gd name="connsiteX34" fmla="*/ 1437323 w 2331720"/>
                  <a:gd name="connsiteY34" fmla="*/ 722542 h 3676248"/>
                  <a:gd name="connsiteX35" fmla="*/ 1437323 w 2331720"/>
                  <a:gd name="connsiteY35" fmla="*/ 567288 h 3676248"/>
                  <a:gd name="connsiteX36" fmla="*/ 2124057 w 2331720"/>
                  <a:gd name="connsiteY36" fmla="*/ 567288 h 3676248"/>
                  <a:gd name="connsiteX37" fmla="*/ 2331720 w 2331720"/>
                  <a:gd name="connsiteY37" fmla="*/ 774951 h 3676248"/>
                  <a:gd name="connsiteX38" fmla="*/ 2331720 w 2331720"/>
                  <a:gd name="connsiteY38" fmla="*/ 3468585 h 3676248"/>
                  <a:gd name="connsiteX39" fmla="*/ 2124057 w 2331720"/>
                  <a:gd name="connsiteY39" fmla="*/ 3676248 h 3676248"/>
                  <a:gd name="connsiteX40" fmla="*/ 207663 w 2331720"/>
                  <a:gd name="connsiteY40" fmla="*/ 3676248 h 3676248"/>
                  <a:gd name="connsiteX41" fmla="*/ 0 w 2331720"/>
                  <a:gd name="connsiteY41" fmla="*/ 3468585 h 3676248"/>
                  <a:gd name="connsiteX42" fmla="*/ 0 w 2331720"/>
                  <a:gd name="connsiteY42" fmla="*/ 774951 h 3676248"/>
                  <a:gd name="connsiteX43" fmla="*/ 207663 w 2331720"/>
                  <a:gd name="connsiteY43" fmla="*/ 567288 h 3676248"/>
                  <a:gd name="connsiteX44" fmla="*/ 1165861 w 2331720"/>
                  <a:gd name="connsiteY44" fmla="*/ 471845 h 3676248"/>
                  <a:gd name="connsiteX45" fmla="*/ 1067753 w 2331720"/>
                  <a:gd name="connsiteY45" fmla="*/ 569953 h 3676248"/>
                  <a:gd name="connsiteX46" fmla="*/ 1165861 w 2331720"/>
                  <a:gd name="connsiteY46" fmla="*/ 668061 h 3676248"/>
                  <a:gd name="connsiteX47" fmla="*/ 1263969 w 2331720"/>
                  <a:gd name="connsiteY47" fmla="*/ 569953 h 3676248"/>
                  <a:gd name="connsiteX48" fmla="*/ 1165861 w 2331720"/>
                  <a:gd name="connsiteY48" fmla="*/ 471845 h 3676248"/>
                  <a:gd name="connsiteX49" fmla="*/ 925402 w 2331720"/>
                  <a:gd name="connsiteY49" fmla="*/ 419076 h 3676248"/>
                  <a:gd name="connsiteX50" fmla="*/ 1406318 w 2331720"/>
                  <a:gd name="connsiteY50" fmla="*/ 419076 h 3676248"/>
                  <a:gd name="connsiteX51" fmla="*/ 1417320 w 2331720"/>
                  <a:gd name="connsiteY51" fmla="*/ 430078 h 3676248"/>
                  <a:gd name="connsiteX52" fmla="*/ 1417320 w 2331720"/>
                  <a:gd name="connsiteY52" fmla="*/ 709826 h 3676248"/>
                  <a:gd name="connsiteX53" fmla="*/ 1406318 w 2331720"/>
                  <a:gd name="connsiteY53" fmla="*/ 720828 h 3676248"/>
                  <a:gd name="connsiteX54" fmla="*/ 925402 w 2331720"/>
                  <a:gd name="connsiteY54" fmla="*/ 720828 h 3676248"/>
                  <a:gd name="connsiteX55" fmla="*/ 914400 w 2331720"/>
                  <a:gd name="connsiteY55" fmla="*/ 709826 h 3676248"/>
                  <a:gd name="connsiteX56" fmla="*/ 914400 w 2331720"/>
                  <a:gd name="connsiteY56" fmla="*/ 430078 h 3676248"/>
                  <a:gd name="connsiteX57" fmla="*/ 925402 w 2331720"/>
                  <a:gd name="connsiteY57" fmla="*/ 419076 h 3676248"/>
                  <a:gd name="connsiteX58" fmla="*/ 657701 w 2331720"/>
                  <a:gd name="connsiteY58" fmla="*/ 0 h 3676248"/>
                  <a:gd name="connsiteX59" fmla="*/ 1044535 w 2331720"/>
                  <a:gd name="connsiteY59" fmla="*/ 0 h 3676248"/>
                  <a:gd name="connsiteX60" fmla="*/ 1165860 w 2331720"/>
                  <a:gd name="connsiteY60" fmla="*/ 137192 h 3676248"/>
                  <a:gd name="connsiteX61" fmla="*/ 1287185 w 2331720"/>
                  <a:gd name="connsiteY61" fmla="*/ 0 h 3676248"/>
                  <a:gd name="connsiteX62" fmla="*/ 1674019 w 2331720"/>
                  <a:gd name="connsiteY62" fmla="*/ 0 h 3676248"/>
                  <a:gd name="connsiteX63" fmla="*/ 1417896 w 2331720"/>
                  <a:gd name="connsiteY63" fmla="*/ 395838 h 3676248"/>
                  <a:gd name="connsiteX64" fmla="*/ 913824 w 2331720"/>
                  <a:gd name="connsiteY64" fmla="*/ 395838 h 3676248"/>
                  <a:gd name="connsiteX65" fmla="*/ 657701 w 2331720"/>
                  <a:gd name="connsiteY65" fmla="*/ 0 h 3676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331720" h="3676248">
                    <a:moveTo>
                      <a:pt x="785265" y="1981892"/>
                    </a:moveTo>
                    <a:cubicBezTo>
                      <a:pt x="872246" y="2096903"/>
                      <a:pt x="1010508" y="2170079"/>
                      <a:pt x="1165860" y="2170079"/>
                    </a:cubicBezTo>
                    <a:cubicBezTo>
                      <a:pt x="1321213" y="2170079"/>
                      <a:pt x="1459474" y="2096903"/>
                      <a:pt x="1546455" y="1981892"/>
                    </a:cubicBezTo>
                    <a:cubicBezTo>
                      <a:pt x="1785440" y="2003951"/>
                      <a:pt x="1971675" y="2205654"/>
                      <a:pt x="1971675" y="2450854"/>
                    </a:cubicBezTo>
                    <a:lnTo>
                      <a:pt x="1935128" y="2725830"/>
                    </a:lnTo>
                    <a:lnTo>
                      <a:pt x="360045" y="2725830"/>
                    </a:lnTo>
                    <a:lnTo>
                      <a:pt x="360045" y="2450854"/>
                    </a:lnTo>
                    <a:cubicBezTo>
                      <a:pt x="360045" y="2205654"/>
                      <a:pt x="546281" y="2003951"/>
                      <a:pt x="785265" y="1981892"/>
                    </a:cubicBezTo>
                    <a:close/>
                    <a:moveTo>
                      <a:pt x="1165860" y="1190671"/>
                    </a:moveTo>
                    <a:cubicBezTo>
                      <a:pt x="1404424" y="1190671"/>
                      <a:pt x="1597819" y="1384066"/>
                      <a:pt x="1597819" y="1622630"/>
                    </a:cubicBezTo>
                    <a:cubicBezTo>
                      <a:pt x="1597819" y="1861194"/>
                      <a:pt x="1404424" y="2054589"/>
                      <a:pt x="1165860" y="2054589"/>
                    </a:cubicBezTo>
                    <a:cubicBezTo>
                      <a:pt x="927296" y="2054589"/>
                      <a:pt x="733901" y="1861194"/>
                      <a:pt x="733901" y="1622630"/>
                    </a:cubicBezTo>
                    <a:cubicBezTo>
                      <a:pt x="733901" y="1384066"/>
                      <a:pt x="927296" y="1190671"/>
                      <a:pt x="1165860" y="1190671"/>
                    </a:cubicBezTo>
                    <a:close/>
                    <a:moveTo>
                      <a:pt x="243129" y="976862"/>
                    </a:moveTo>
                    <a:cubicBezTo>
                      <a:pt x="220113" y="976862"/>
                      <a:pt x="201454" y="995521"/>
                      <a:pt x="201454" y="1018537"/>
                    </a:cubicBezTo>
                    <a:lnTo>
                      <a:pt x="201454" y="2773512"/>
                    </a:lnTo>
                    <a:cubicBezTo>
                      <a:pt x="201454" y="2796528"/>
                      <a:pt x="220113" y="2815187"/>
                      <a:pt x="243129" y="2815187"/>
                    </a:cubicBezTo>
                    <a:lnTo>
                      <a:pt x="2088591" y="2815187"/>
                    </a:lnTo>
                    <a:cubicBezTo>
                      <a:pt x="2111607" y="2815187"/>
                      <a:pt x="2130266" y="2796528"/>
                      <a:pt x="2130266" y="2773512"/>
                    </a:cubicBezTo>
                    <a:lnTo>
                      <a:pt x="2130266" y="1018537"/>
                    </a:lnTo>
                    <a:cubicBezTo>
                      <a:pt x="2130266" y="995521"/>
                      <a:pt x="2111607" y="976862"/>
                      <a:pt x="2088591" y="976862"/>
                    </a:cubicBezTo>
                    <a:lnTo>
                      <a:pt x="243129" y="976862"/>
                    </a:lnTo>
                    <a:close/>
                    <a:moveTo>
                      <a:pt x="750570" y="756517"/>
                    </a:moveTo>
                    <a:cubicBezTo>
                      <a:pt x="727424" y="756517"/>
                      <a:pt x="708660" y="775281"/>
                      <a:pt x="708660" y="798427"/>
                    </a:cubicBezTo>
                    <a:cubicBezTo>
                      <a:pt x="708660" y="821573"/>
                      <a:pt x="727424" y="840337"/>
                      <a:pt x="750570" y="840337"/>
                    </a:cubicBezTo>
                    <a:lnTo>
                      <a:pt x="1581150" y="840337"/>
                    </a:lnTo>
                    <a:cubicBezTo>
                      <a:pt x="1604296" y="840337"/>
                      <a:pt x="1623060" y="821573"/>
                      <a:pt x="1623060" y="798427"/>
                    </a:cubicBezTo>
                    <a:cubicBezTo>
                      <a:pt x="1623060" y="775281"/>
                      <a:pt x="1604296" y="756517"/>
                      <a:pt x="1581150" y="756517"/>
                    </a:cubicBezTo>
                    <a:lnTo>
                      <a:pt x="750570" y="756517"/>
                    </a:lnTo>
                    <a:close/>
                    <a:moveTo>
                      <a:pt x="207663" y="567288"/>
                    </a:moveTo>
                    <a:lnTo>
                      <a:pt x="894398" y="567288"/>
                    </a:lnTo>
                    <a:lnTo>
                      <a:pt x="894398" y="722542"/>
                    </a:lnTo>
                    <a:cubicBezTo>
                      <a:pt x="894398" y="729171"/>
                      <a:pt x="899771" y="734544"/>
                      <a:pt x="906400" y="734544"/>
                    </a:cubicBezTo>
                    <a:lnTo>
                      <a:pt x="1425321" y="734544"/>
                    </a:lnTo>
                    <a:cubicBezTo>
                      <a:pt x="1431950" y="734544"/>
                      <a:pt x="1437323" y="729171"/>
                      <a:pt x="1437323" y="722542"/>
                    </a:cubicBezTo>
                    <a:lnTo>
                      <a:pt x="1437323" y="567288"/>
                    </a:lnTo>
                    <a:lnTo>
                      <a:pt x="2124057" y="567288"/>
                    </a:lnTo>
                    <a:cubicBezTo>
                      <a:pt x="2238746" y="567288"/>
                      <a:pt x="2331720" y="660262"/>
                      <a:pt x="2331720" y="774951"/>
                    </a:cubicBezTo>
                    <a:lnTo>
                      <a:pt x="2331720" y="3468585"/>
                    </a:lnTo>
                    <a:cubicBezTo>
                      <a:pt x="2331720" y="3583274"/>
                      <a:pt x="2238746" y="3676248"/>
                      <a:pt x="2124057" y="3676248"/>
                    </a:cubicBezTo>
                    <a:lnTo>
                      <a:pt x="207663" y="3676248"/>
                    </a:lnTo>
                    <a:cubicBezTo>
                      <a:pt x="92974" y="3676248"/>
                      <a:pt x="0" y="3583274"/>
                      <a:pt x="0" y="3468585"/>
                    </a:cubicBezTo>
                    <a:lnTo>
                      <a:pt x="0" y="774951"/>
                    </a:lnTo>
                    <a:cubicBezTo>
                      <a:pt x="0" y="660262"/>
                      <a:pt x="92974" y="567288"/>
                      <a:pt x="207663" y="567288"/>
                    </a:cubicBezTo>
                    <a:close/>
                    <a:moveTo>
                      <a:pt x="1165861" y="471845"/>
                    </a:moveTo>
                    <a:cubicBezTo>
                      <a:pt x="1111677" y="471845"/>
                      <a:pt x="1067753" y="515769"/>
                      <a:pt x="1067753" y="569953"/>
                    </a:cubicBezTo>
                    <a:cubicBezTo>
                      <a:pt x="1067753" y="624137"/>
                      <a:pt x="1111677" y="668061"/>
                      <a:pt x="1165861" y="668061"/>
                    </a:cubicBezTo>
                    <a:cubicBezTo>
                      <a:pt x="1220045" y="668061"/>
                      <a:pt x="1263969" y="624137"/>
                      <a:pt x="1263969" y="569953"/>
                    </a:cubicBezTo>
                    <a:cubicBezTo>
                      <a:pt x="1263969" y="515769"/>
                      <a:pt x="1220045" y="471845"/>
                      <a:pt x="1165861" y="471845"/>
                    </a:cubicBezTo>
                    <a:close/>
                    <a:moveTo>
                      <a:pt x="925402" y="419076"/>
                    </a:moveTo>
                    <a:lnTo>
                      <a:pt x="1406318" y="419076"/>
                    </a:lnTo>
                    <a:cubicBezTo>
                      <a:pt x="1412394" y="419076"/>
                      <a:pt x="1417320" y="424002"/>
                      <a:pt x="1417320" y="430078"/>
                    </a:cubicBezTo>
                    <a:lnTo>
                      <a:pt x="1417320" y="709826"/>
                    </a:lnTo>
                    <a:cubicBezTo>
                      <a:pt x="1417320" y="715902"/>
                      <a:pt x="1412394" y="720828"/>
                      <a:pt x="1406318" y="720828"/>
                    </a:cubicBezTo>
                    <a:lnTo>
                      <a:pt x="925402" y="720828"/>
                    </a:lnTo>
                    <a:cubicBezTo>
                      <a:pt x="919326" y="720828"/>
                      <a:pt x="914400" y="715902"/>
                      <a:pt x="914400" y="709826"/>
                    </a:cubicBezTo>
                    <a:lnTo>
                      <a:pt x="914400" y="430078"/>
                    </a:lnTo>
                    <a:cubicBezTo>
                      <a:pt x="914400" y="424002"/>
                      <a:pt x="919326" y="419076"/>
                      <a:pt x="925402" y="419076"/>
                    </a:cubicBezTo>
                    <a:close/>
                    <a:moveTo>
                      <a:pt x="657701" y="0"/>
                    </a:moveTo>
                    <a:lnTo>
                      <a:pt x="1044535" y="0"/>
                    </a:lnTo>
                    <a:lnTo>
                      <a:pt x="1165860" y="137192"/>
                    </a:lnTo>
                    <a:lnTo>
                      <a:pt x="1287185" y="0"/>
                    </a:lnTo>
                    <a:lnTo>
                      <a:pt x="1674019" y="0"/>
                    </a:lnTo>
                    <a:lnTo>
                      <a:pt x="1417896" y="395838"/>
                    </a:lnTo>
                    <a:lnTo>
                      <a:pt x="913824" y="395838"/>
                    </a:lnTo>
                    <a:lnTo>
                      <a:pt x="657701" y="0"/>
                    </a:lnTo>
                    <a:close/>
                  </a:path>
                </a:pathLst>
              </a:cu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8" tIns="91438" rIns="91438" bIns="91438"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914374">
                  <a:defRPr/>
                </a:pPr>
                <a:endParaRPr lang="en-US" sz="2400">
                  <a:solidFill>
                    <a:srgbClr val="505050"/>
                  </a:solidFill>
                  <a:latin typeface="Segoe UI Light"/>
                </a:endParaRPr>
              </a:p>
            </p:txBody>
          </p:sp>
        </p:grpSp>
      </p:grpSp>
      <p:sp>
        <p:nvSpPr>
          <p:cNvPr id="9" name="Rectangle 8"/>
          <p:cNvSpPr/>
          <p:nvPr/>
        </p:nvSpPr>
        <p:spPr bwMode="auto">
          <a:xfrm>
            <a:off x="88" y="1617812"/>
            <a:ext cx="539254" cy="51111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9025056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67EE4A-6933-4236-8525-EAA9075992BB}"/>
              </a:ext>
            </a:extLst>
          </p:cNvPr>
          <p:cNvSpPr>
            <a:spLocks noGrp="1"/>
          </p:cNvSpPr>
          <p:nvPr>
            <p:ph type="title"/>
          </p:nvPr>
        </p:nvSpPr>
        <p:spPr/>
        <p:txBody>
          <a:bodyPr>
            <a:normAutofit fontScale="90000"/>
          </a:bodyPr>
          <a:lstStyle/>
          <a:p>
            <a:r>
              <a:rPr lang="en-GB"/>
              <a:t>Objective of this model: Create balance</a:t>
            </a:r>
          </a:p>
        </p:txBody>
      </p:sp>
      <p:sp>
        <p:nvSpPr>
          <p:cNvPr id="13" name="TextBox 12">
            <a:extLst>
              <a:ext uri="{FF2B5EF4-FFF2-40B4-BE49-F238E27FC236}">
                <a16:creationId xmlns:a16="http://schemas.microsoft.com/office/drawing/2014/main" id="{5EB96869-B09D-4629-8F86-AC7BFACC0875}"/>
              </a:ext>
            </a:extLst>
          </p:cNvPr>
          <p:cNvSpPr txBox="1"/>
          <p:nvPr/>
        </p:nvSpPr>
        <p:spPr>
          <a:xfrm>
            <a:off x="2755757" y="3070317"/>
            <a:ext cx="1250563" cy="627923"/>
          </a:xfrm>
          <a:prstGeom prst="rect">
            <a:avLst/>
          </a:prstGeom>
          <a:noFill/>
        </p:spPr>
        <p:txBody>
          <a:bodyPr wrap="square" lIns="0" tIns="0" rIns="0" bIns="0" rtlCol="0">
            <a:spAutoFit/>
          </a:bodyPr>
          <a:lstStyle/>
          <a:p>
            <a:pPr defTabSz="914411"/>
            <a:r>
              <a:rPr lang="en-US" sz="2040" b="1">
                <a:solidFill>
                  <a:srgbClr val="0078D4"/>
                </a:solidFill>
                <a:latin typeface="Segoe UI"/>
              </a:rPr>
              <a:t>Control &amp; Stability</a:t>
            </a:r>
          </a:p>
        </p:txBody>
      </p:sp>
      <p:sp>
        <p:nvSpPr>
          <p:cNvPr id="14" name="TextBox 13">
            <a:extLst>
              <a:ext uri="{FF2B5EF4-FFF2-40B4-BE49-F238E27FC236}">
                <a16:creationId xmlns:a16="http://schemas.microsoft.com/office/drawing/2014/main" id="{0EB80D82-08C8-4095-821B-99FA430B17D2}"/>
              </a:ext>
            </a:extLst>
          </p:cNvPr>
          <p:cNvSpPr txBox="1"/>
          <p:nvPr/>
        </p:nvSpPr>
        <p:spPr>
          <a:xfrm>
            <a:off x="8031529" y="2913355"/>
            <a:ext cx="1150170" cy="627864"/>
          </a:xfrm>
          <a:prstGeom prst="rect">
            <a:avLst/>
          </a:prstGeom>
          <a:noFill/>
        </p:spPr>
        <p:txBody>
          <a:bodyPr wrap="square" lIns="0" tIns="0" rIns="0" bIns="0" rtlCol="0">
            <a:spAutoFit/>
          </a:bodyPr>
          <a:lstStyle/>
          <a:p>
            <a:pPr defTabSz="914411"/>
            <a:r>
              <a:rPr lang="en-US" sz="2040" b="1">
                <a:solidFill>
                  <a:srgbClr val="002050"/>
                </a:solidFill>
                <a:latin typeface="Segoe UI"/>
              </a:rPr>
              <a:t>Speed &amp; </a:t>
            </a:r>
          </a:p>
          <a:p>
            <a:pPr defTabSz="914411"/>
            <a:r>
              <a:rPr lang="en-US" sz="2040" b="1">
                <a:solidFill>
                  <a:srgbClr val="002050"/>
                </a:solidFill>
                <a:latin typeface="Segoe UI"/>
              </a:rPr>
              <a:t>Results</a:t>
            </a:r>
          </a:p>
        </p:txBody>
      </p:sp>
      <p:grpSp>
        <p:nvGrpSpPr>
          <p:cNvPr id="33" name="Group 32">
            <a:extLst>
              <a:ext uri="{FF2B5EF4-FFF2-40B4-BE49-F238E27FC236}">
                <a16:creationId xmlns:a16="http://schemas.microsoft.com/office/drawing/2014/main" id="{601092D7-E514-444A-A394-0362DEFDC402}"/>
              </a:ext>
            </a:extLst>
          </p:cNvPr>
          <p:cNvGrpSpPr/>
          <p:nvPr/>
        </p:nvGrpSpPr>
        <p:grpSpPr>
          <a:xfrm>
            <a:off x="4219977" y="1520070"/>
            <a:ext cx="3773050" cy="3641003"/>
            <a:chOff x="4187459" y="1790299"/>
            <a:chExt cx="3773103" cy="3641055"/>
          </a:xfrm>
        </p:grpSpPr>
        <p:grpSp>
          <p:nvGrpSpPr>
            <p:cNvPr id="23" name="Group 22">
              <a:extLst>
                <a:ext uri="{FF2B5EF4-FFF2-40B4-BE49-F238E27FC236}">
                  <a16:creationId xmlns:a16="http://schemas.microsoft.com/office/drawing/2014/main" id="{237A388E-DAFD-42ED-BD38-7589F6BC4BEC}"/>
                </a:ext>
              </a:extLst>
            </p:cNvPr>
            <p:cNvGrpSpPr/>
            <p:nvPr/>
          </p:nvGrpSpPr>
          <p:grpSpPr>
            <a:xfrm>
              <a:off x="4187459" y="1790299"/>
              <a:ext cx="3773103" cy="3641055"/>
              <a:chOff x="4187459" y="1790299"/>
              <a:chExt cx="3773103" cy="3641055"/>
            </a:xfrm>
          </p:grpSpPr>
          <p:sp>
            <p:nvSpPr>
              <p:cNvPr id="12" name="Compare_F057" title="Icon of a counterweight scale">
                <a:extLst>
                  <a:ext uri="{FF2B5EF4-FFF2-40B4-BE49-F238E27FC236}">
                    <a16:creationId xmlns:a16="http://schemas.microsoft.com/office/drawing/2014/main" id="{C94A40FA-48B3-4513-A8DD-4C7D527E91E0}"/>
                  </a:ext>
                </a:extLst>
              </p:cNvPr>
              <p:cNvSpPr>
                <a:spLocks noChangeAspect="1" noEditPoints="1"/>
              </p:cNvSpPr>
              <p:nvPr/>
            </p:nvSpPr>
            <p:spPr bwMode="auto">
              <a:xfrm>
                <a:off x="4353941" y="1961194"/>
                <a:ext cx="3360476" cy="3470160"/>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571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21" name="Rectangle 20">
                <a:extLst>
                  <a:ext uri="{FF2B5EF4-FFF2-40B4-BE49-F238E27FC236}">
                    <a16:creationId xmlns:a16="http://schemas.microsoft.com/office/drawing/2014/main" id="{2FA55DA9-E0CF-483E-8045-4DE656AD7B83}"/>
                  </a:ext>
                </a:extLst>
              </p:cNvPr>
              <p:cNvSpPr/>
              <p:nvPr/>
            </p:nvSpPr>
            <p:spPr bwMode="auto">
              <a:xfrm>
                <a:off x="4187459" y="1790299"/>
                <a:ext cx="3773103" cy="25625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24" name="Straight Connector 23">
              <a:extLst>
                <a:ext uri="{FF2B5EF4-FFF2-40B4-BE49-F238E27FC236}">
                  <a16:creationId xmlns:a16="http://schemas.microsoft.com/office/drawing/2014/main" id="{E662CABA-38FC-4009-957D-EDC2B1AA3A62}"/>
                </a:ext>
              </a:extLst>
            </p:cNvPr>
            <p:cNvCxnSpPr>
              <a:cxnSpLocks/>
            </p:cNvCxnSpPr>
            <p:nvPr/>
          </p:nvCxnSpPr>
          <p:spPr>
            <a:xfrm>
              <a:off x="4353941" y="4352851"/>
              <a:ext cx="3360476" cy="0"/>
            </a:xfrm>
            <a:prstGeom prst="line">
              <a:avLst/>
            </a:prstGeom>
            <a:ln w="571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CBEF0AD3-138E-4682-BB31-C8CB04A58A6E}"/>
              </a:ext>
            </a:extLst>
          </p:cNvPr>
          <p:cNvGrpSpPr/>
          <p:nvPr/>
        </p:nvGrpSpPr>
        <p:grpSpPr>
          <a:xfrm>
            <a:off x="6364713" y="2816437"/>
            <a:ext cx="1127338" cy="1127334"/>
            <a:chOff x="6332226" y="3086685"/>
            <a:chExt cx="1127354" cy="1127350"/>
          </a:xfrm>
        </p:grpSpPr>
        <p:sp>
          <p:nvSpPr>
            <p:cNvPr id="25" name="arrow_16" title="Icon of two arrows that crisscross">
              <a:extLst>
                <a:ext uri="{FF2B5EF4-FFF2-40B4-BE49-F238E27FC236}">
                  <a16:creationId xmlns:a16="http://schemas.microsoft.com/office/drawing/2014/main" id="{AF90DCE4-0C4C-455B-9D0D-E1639DFCCE3B}"/>
                </a:ext>
              </a:extLst>
            </p:cNvPr>
            <p:cNvSpPr>
              <a:spLocks noChangeAspect="1" noEditPoints="1"/>
            </p:cNvSpPr>
            <p:nvPr/>
          </p:nvSpPr>
          <p:spPr bwMode="auto">
            <a:xfrm>
              <a:off x="6561126" y="3403612"/>
              <a:ext cx="669555" cy="493497"/>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2050"/>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sp>
          <p:nvSpPr>
            <p:cNvPr id="31" name="Oval 30">
              <a:extLst>
                <a:ext uri="{FF2B5EF4-FFF2-40B4-BE49-F238E27FC236}">
                  <a16:creationId xmlns:a16="http://schemas.microsoft.com/office/drawing/2014/main" id="{89A6D934-8DB2-4FA5-A6D2-73D1C1C8D02D}"/>
                </a:ext>
              </a:extLst>
            </p:cNvPr>
            <p:cNvSpPr/>
            <p:nvPr/>
          </p:nvSpPr>
          <p:spPr bwMode="auto">
            <a:xfrm>
              <a:off x="6332226" y="3086685"/>
              <a:ext cx="1127354" cy="1127350"/>
            </a:xfrm>
            <a:prstGeom prst="ellipse">
              <a:avLst/>
            </a:prstGeom>
            <a:noFill/>
            <a:ln w="38100">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1BA72449-9793-4949-A847-654FDC3E4741}"/>
              </a:ext>
            </a:extLst>
          </p:cNvPr>
          <p:cNvGrpSpPr/>
          <p:nvPr/>
        </p:nvGrpSpPr>
        <p:grpSpPr>
          <a:xfrm>
            <a:off x="4604513" y="2816437"/>
            <a:ext cx="1127338" cy="1127334"/>
            <a:chOff x="4604491" y="2816428"/>
            <a:chExt cx="1127354" cy="1127350"/>
          </a:xfrm>
        </p:grpSpPr>
        <p:sp>
          <p:nvSpPr>
            <p:cNvPr id="36" name="Oval 35">
              <a:extLst>
                <a:ext uri="{FF2B5EF4-FFF2-40B4-BE49-F238E27FC236}">
                  <a16:creationId xmlns:a16="http://schemas.microsoft.com/office/drawing/2014/main" id="{6EA5FEEE-B195-48D5-8A46-D1DB46081197}"/>
                </a:ext>
              </a:extLst>
            </p:cNvPr>
            <p:cNvSpPr/>
            <p:nvPr/>
          </p:nvSpPr>
          <p:spPr bwMode="auto">
            <a:xfrm>
              <a:off x="4604491" y="2816428"/>
              <a:ext cx="1127354" cy="1127350"/>
            </a:xfrm>
            <a:prstGeom prst="ellipse">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en-GB"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arrow_5" title="Icon of two arrows pointing across from each other">
              <a:extLst>
                <a:ext uri="{FF2B5EF4-FFF2-40B4-BE49-F238E27FC236}">
                  <a16:creationId xmlns:a16="http://schemas.microsoft.com/office/drawing/2014/main" id="{7B3172F5-F271-4D05-8371-6B30998170AE}"/>
                </a:ext>
              </a:extLst>
            </p:cNvPr>
            <p:cNvSpPr>
              <a:spLocks noChangeAspect="1" noEditPoints="1"/>
            </p:cNvSpPr>
            <p:nvPr/>
          </p:nvSpPr>
          <p:spPr bwMode="auto">
            <a:xfrm>
              <a:off x="4822450" y="3032991"/>
              <a:ext cx="691436" cy="694224"/>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9050" cap="sq">
              <a:solidFill>
                <a:srgbClr val="0078D4"/>
              </a:solidFill>
              <a:prstDash val="solid"/>
              <a:miter lim="800000"/>
              <a:headEnd/>
              <a:tailEnd/>
            </a:ln>
          </p:spPr>
          <p:txBody>
            <a:bodyPr vert="horz" wrap="square" lIns="91438" tIns="45719" rIns="91438" bIns="45719" numCol="1" anchor="t" anchorCtr="0" compatLnSpc="1">
              <a:prstTxWarp prst="textNoShape">
                <a:avLst/>
              </a:prstTxWarp>
            </a:bodyPr>
            <a:lstStyle/>
            <a:p>
              <a:pPr defTabSz="914411"/>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213701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FC52974-FAB3-45DC-9960-CA5C06E87548}"/>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Assess current state and future state to </a:t>
            </a:r>
            <a:r>
              <a:rPr lang="en-US" sz="1400" b="1" i="1" kern="0">
                <a:solidFill>
                  <a:srgbClr val="FFFFFF"/>
                </a:solidFill>
                <a:latin typeface="Segoe UI" panose="020B0502040204020203" pitchFamily="34" charset="0"/>
                <a:cs typeface="Segoe UI" panose="020B0502040204020203" pitchFamily="34" charset="0"/>
              </a:rPr>
              <a:t>establish a vision</a:t>
            </a:r>
            <a:r>
              <a:rPr lang="en-US" sz="1400" kern="0">
                <a:solidFill>
                  <a:srgbClr val="FFFFFF"/>
                </a:solidFill>
                <a:latin typeface="Segoe UI" panose="020B0502040204020203" pitchFamily="34" charset="0"/>
                <a:cs typeface="Segoe UI" panose="020B0502040204020203" pitchFamily="34" charset="0"/>
              </a:rPr>
              <a:t> for applying the framework</a:t>
            </a:r>
          </a:p>
        </p:txBody>
      </p:sp>
      <p:sp>
        <p:nvSpPr>
          <p:cNvPr id="30" name="Title 1">
            <a:extLst>
              <a:ext uri="{FF2B5EF4-FFF2-40B4-BE49-F238E27FC236}">
                <a16:creationId xmlns:a16="http://schemas.microsoft.com/office/drawing/2014/main" id="{FE6B027E-0CF2-4EEA-93F8-D9A28F8D9605}"/>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defRPr/>
            </a:pPr>
            <a:r>
              <a:rPr lang="en-US" spc="-98">
                <a:solidFill>
                  <a:srgbClr val="0078D7"/>
                </a:solidFill>
                <a:latin typeface="Segoe UI Semilight"/>
              </a:rPr>
              <a:t>Assess</a:t>
            </a:r>
          </a:p>
        </p:txBody>
      </p:sp>
      <p:sp>
        <p:nvSpPr>
          <p:cNvPr id="31" name="Oval 30">
            <a:extLst>
              <a:ext uri="{FF2B5EF4-FFF2-40B4-BE49-F238E27FC236}">
                <a16:creationId xmlns:a16="http://schemas.microsoft.com/office/drawing/2014/main" id="{1E63A008-2E29-4A5F-8935-3CA68F28E57A}"/>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2</a:t>
            </a:r>
            <a:endParaRPr lang="en-US" sz="2353" b="1" kern="0">
              <a:solidFill>
                <a:srgbClr val="FFFFFF"/>
              </a:soli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DD7FE10-DF85-4038-A3F8-175C1DBB0A4C}"/>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Establish a Minimally Viable Product (MVP) to serve as a </a:t>
            </a:r>
            <a:r>
              <a:rPr lang="en-US" sz="1400" b="1" i="1" kern="0">
                <a:solidFill>
                  <a:srgbClr val="FFFFFF"/>
                </a:solidFill>
                <a:latin typeface="Segoe UI" panose="020B0502040204020203" pitchFamily="34" charset="0"/>
                <a:cs typeface="Segoe UI" panose="020B0502040204020203" pitchFamily="34" charset="0"/>
              </a:rPr>
              <a:t>foundation for governance</a:t>
            </a:r>
          </a:p>
        </p:txBody>
      </p:sp>
      <p:sp>
        <p:nvSpPr>
          <p:cNvPr id="33" name="Title 1">
            <a:extLst>
              <a:ext uri="{FF2B5EF4-FFF2-40B4-BE49-F238E27FC236}">
                <a16:creationId xmlns:a16="http://schemas.microsoft.com/office/drawing/2014/main" id="{90C4E001-E6E1-4736-8F71-E4C47B7C4D87}"/>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defRPr/>
            </a:pPr>
            <a:r>
              <a:rPr lang="en-US" spc="-98">
                <a:solidFill>
                  <a:srgbClr val="0078D7"/>
                </a:solidFill>
                <a:latin typeface="Segoe UI Semilight"/>
              </a:rPr>
              <a:t>MVP</a:t>
            </a:r>
          </a:p>
        </p:txBody>
      </p:sp>
      <p:sp>
        <p:nvSpPr>
          <p:cNvPr id="34" name="Oval 33">
            <a:extLst>
              <a:ext uri="{FF2B5EF4-FFF2-40B4-BE49-F238E27FC236}">
                <a16:creationId xmlns:a16="http://schemas.microsoft.com/office/drawing/2014/main" id="{5FC5D1DD-BE74-4434-9586-851C2C684C52}"/>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3</a:t>
            </a:r>
            <a:endParaRPr lang="en-US" sz="2353" b="1" kern="0">
              <a:solidFill>
                <a:srgbClr val="FFFFFF"/>
              </a:solidFill>
              <a:latin typeface="Segoe UI Semilight"/>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43EA60FF-5B3C-4B32-8E93-48158E140814}"/>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4" y="289556"/>
            <a:ext cx="5721545" cy="899652"/>
          </a:xfrm>
        </p:spPr>
        <p:txBody>
          <a:bodyPr>
            <a:noAutofit/>
          </a:bodyPr>
          <a:lstStyle/>
          <a:p>
            <a:r>
              <a:rPr lang="nl-NL" sz="4363" spc="-50" dirty="0">
                <a:latin typeface="Segoe UI Light"/>
                <a:cs typeface="Segoe UI Light"/>
              </a:rPr>
              <a:t>How do we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Frame the conversation to mitigate </a:t>
            </a:r>
            <a:r>
              <a:rPr lang="en-US" sz="1400" b="1" i="1" kern="0">
                <a:solidFill>
                  <a:srgbClr val="FFFFFF"/>
                </a:solidFill>
                <a:latin typeface="Segoe UI" panose="020B0502040204020203" pitchFamily="34" charset="0"/>
                <a:cs typeface="Segoe UI" panose="020B0502040204020203" pitchFamily="34" charset="0"/>
              </a:rPr>
              <a:t>tangible business risks </a:t>
            </a:r>
            <a:r>
              <a:rPr lang="en-US" sz="1400" kern="0">
                <a:solidFill>
                  <a:srgbClr val="FFFFFF"/>
                </a:solidFill>
                <a:latin typeface="Segoe UI" panose="020B0502040204020203" pitchFamily="34" charset="0"/>
                <a:cs typeface="Segoe UI" panose="020B0502040204020203" pitchFamily="34" charset="0"/>
              </a:rPr>
              <a:t>through </a:t>
            </a:r>
            <a:r>
              <a:rPr lang="en-US" sz="1400" b="1" i="1" kern="0">
                <a:solidFill>
                  <a:srgbClr val="FFFFFF"/>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37">
              <a:defRPr/>
            </a:pPr>
            <a:r>
              <a:rPr lang="en-US" sz="2000" b="1" spc="-98">
                <a:solidFill>
                  <a:srgbClr val="0078D7"/>
                </a:solidFill>
                <a:latin typeface="Segoe UI Semilight"/>
              </a:rPr>
              <a:t>Framework</a:t>
            </a:r>
            <a:endParaRPr lang="en-US" sz="1800" spc="-98">
              <a:solidFill>
                <a:srgbClr val="0078D7"/>
              </a:solidFill>
              <a:latin typeface="Segoe UI Light"/>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1</a:t>
            </a:r>
            <a:endParaRPr lang="en-US" sz="2353" b="1" kern="0">
              <a:solidFill>
                <a:srgbClr val="FFFFFF"/>
              </a:solidFill>
              <a:latin typeface="Segoe UI Semilight"/>
              <a:ea typeface="Segoe UI" pitchFamily="34" charset="0"/>
              <a:cs typeface="Segoe UI"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b="1" i="1" kern="0">
                <a:solidFill>
                  <a:srgbClr val="FFFFFF"/>
                </a:solidFill>
                <a:latin typeface="Segoe UI" panose="020B0502040204020203" pitchFamily="34" charset="0"/>
                <a:cs typeface="Segoe UI" panose="020B0502040204020203" pitchFamily="34" charset="0"/>
              </a:rPr>
              <a:t>Mature with each release </a:t>
            </a:r>
            <a:r>
              <a:rPr lang="en-US" sz="1400" kern="0">
                <a:solidFill>
                  <a:srgbClr val="FFFFFF"/>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defRPr/>
            </a:pPr>
            <a:r>
              <a:rPr lang="en-US" spc="-98">
                <a:solidFill>
                  <a:srgbClr val="0078D7"/>
                </a:solidFill>
                <a:latin typeface="Segoe UI Semilight"/>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4</a:t>
            </a:r>
            <a:endParaRPr lang="en-US" sz="2353" b="1" kern="0">
              <a:solidFill>
                <a:srgbClr val="FFFFFF"/>
              </a:solidFill>
              <a:latin typeface="Segoe UI Semilight"/>
              <a:ea typeface="Segoe UI" pitchFamily="34" charset="0"/>
              <a:cs typeface="Segoe UI"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54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BFC52974-FAB3-45DC-9960-CA5C06E87548}"/>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Assess current state and future state to </a:t>
            </a:r>
            <a:r>
              <a:rPr lang="en-US" sz="1400" b="1" i="1" kern="0">
                <a:solidFill>
                  <a:srgbClr val="FFFFFF"/>
                </a:solidFill>
                <a:latin typeface="Segoe UI" panose="020B0502040204020203" pitchFamily="34" charset="0"/>
                <a:cs typeface="Segoe UI" panose="020B0502040204020203" pitchFamily="34" charset="0"/>
              </a:rPr>
              <a:t>establish a vision</a:t>
            </a:r>
            <a:r>
              <a:rPr lang="en-US" sz="1400" kern="0">
                <a:solidFill>
                  <a:srgbClr val="FFFFFF"/>
                </a:solidFill>
                <a:latin typeface="Segoe UI" panose="020B0502040204020203" pitchFamily="34" charset="0"/>
                <a:cs typeface="Segoe UI" panose="020B0502040204020203" pitchFamily="34" charset="0"/>
              </a:rPr>
              <a:t> for applying the framework</a:t>
            </a:r>
          </a:p>
        </p:txBody>
      </p:sp>
      <p:sp>
        <p:nvSpPr>
          <p:cNvPr id="30" name="Title 1">
            <a:extLst>
              <a:ext uri="{FF2B5EF4-FFF2-40B4-BE49-F238E27FC236}">
                <a16:creationId xmlns:a16="http://schemas.microsoft.com/office/drawing/2014/main" id="{FE6B027E-0CF2-4EEA-93F8-D9A28F8D9605}"/>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Assess</a:t>
            </a:r>
          </a:p>
        </p:txBody>
      </p:sp>
      <p:sp>
        <p:nvSpPr>
          <p:cNvPr id="31" name="Oval 30">
            <a:extLst>
              <a:ext uri="{FF2B5EF4-FFF2-40B4-BE49-F238E27FC236}">
                <a16:creationId xmlns:a16="http://schemas.microsoft.com/office/drawing/2014/main" id="{1E63A008-2E29-4A5F-8935-3CA68F28E57A}"/>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2</a:t>
            </a:r>
            <a:endParaRPr lang="en-US" sz="2353" b="1" kern="0">
              <a:solidFill>
                <a:srgbClr val="FFFFFF"/>
              </a:solidFill>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BDD7FE10-DF85-4038-A3F8-175C1DBB0A4C}"/>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Establish a Minimally Viable Product (MVP) to serve as a </a:t>
            </a:r>
            <a:r>
              <a:rPr lang="en-US" sz="1400" b="1" i="1" kern="0">
                <a:solidFill>
                  <a:srgbClr val="FFFFFF"/>
                </a:solidFill>
                <a:latin typeface="Segoe UI" panose="020B0502040204020203" pitchFamily="34" charset="0"/>
                <a:cs typeface="Segoe UI" panose="020B0502040204020203" pitchFamily="34" charset="0"/>
              </a:rPr>
              <a:t>foundation for governance</a:t>
            </a:r>
          </a:p>
        </p:txBody>
      </p:sp>
      <p:sp>
        <p:nvSpPr>
          <p:cNvPr id="33" name="Title 1">
            <a:extLst>
              <a:ext uri="{FF2B5EF4-FFF2-40B4-BE49-F238E27FC236}">
                <a16:creationId xmlns:a16="http://schemas.microsoft.com/office/drawing/2014/main" id="{90C4E001-E6E1-4736-8F71-E4C47B7C4D87}"/>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MVP</a:t>
            </a:r>
          </a:p>
        </p:txBody>
      </p:sp>
      <p:sp>
        <p:nvSpPr>
          <p:cNvPr id="34" name="Oval 33">
            <a:extLst>
              <a:ext uri="{FF2B5EF4-FFF2-40B4-BE49-F238E27FC236}">
                <a16:creationId xmlns:a16="http://schemas.microsoft.com/office/drawing/2014/main" id="{5FC5D1DD-BE74-4434-9586-851C2C684C52}"/>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3</a:t>
            </a:r>
            <a:endParaRPr lang="en-US" sz="2353" b="1" kern="0">
              <a:solidFill>
                <a:srgbClr val="FFFFFF"/>
              </a:solidFill>
              <a:latin typeface="Segoe UI Semilight"/>
              <a:ea typeface="Segoe UI" pitchFamily="34" charset="0"/>
              <a:cs typeface="Segoe UI" pitchFamily="34" charset="0"/>
            </a:endParaRPr>
          </a:p>
        </p:txBody>
      </p:sp>
      <p:cxnSp>
        <p:nvCxnSpPr>
          <p:cNvPr id="35" name="Straight Arrow Connector 34">
            <a:extLst>
              <a:ext uri="{FF2B5EF4-FFF2-40B4-BE49-F238E27FC236}">
                <a16:creationId xmlns:a16="http://schemas.microsoft.com/office/drawing/2014/main" id="{43EA60FF-5B3C-4B32-8E93-48158E140814}"/>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3" y="289556"/>
            <a:ext cx="5969761" cy="899652"/>
          </a:xfrm>
        </p:spPr>
        <p:txBody>
          <a:bodyPr>
            <a:normAutofit/>
          </a:bodyPr>
          <a:lstStyle/>
          <a:p>
            <a:r>
              <a:rPr lang="nl-NL" sz="4400" spc="-50" dirty="0">
                <a:latin typeface="Segoe UI Light" panose="020B0502040204020203" pitchFamily="34" charset="0"/>
                <a:cs typeface="Segoe UI Light" panose="020B0502040204020203" pitchFamily="34" charset="0"/>
              </a:rPr>
              <a:t>How do we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Frame the conversation to mitigate </a:t>
            </a:r>
            <a:r>
              <a:rPr lang="en-US" sz="1400" b="1" i="1" kern="0">
                <a:solidFill>
                  <a:srgbClr val="FFFFFF"/>
                </a:solidFill>
                <a:latin typeface="Segoe UI" panose="020B0502040204020203" pitchFamily="34" charset="0"/>
                <a:cs typeface="Segoe UI" panose="020B0502040204020203" pitchFamily="34" charset="0"/>
              </a:rPr>
              <a:t>tangible business risks </a:t>
            </a:r>
            <a:r>
              <a:rPr lang="en-US" sz="1400" kern="0">
                <a:solidFill>
                  <a:srgbClr val="FFFFFF"/>
                </a:solidFill>
                <a:latin typeface="Segoe UI" panose="020B0502040204020203" pitchFamily="34" charset="0"/>
                <a:cs typeface="Segoe UI" panose="020B0502040204020203" pitchFamily="34" charset="0"/>
              </a:rPr>
              <a:t>through </a:t>
            </a:r>
            <a:r>
              <a:rPr lang="en-US" sz="1400" b="1" i="1" kern="0">
                <a:solidFill>
                  <a:srgbClr val="FFFFFF"/>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37"/>
            <a:r>
              <a:rPr lang="en-US" sz="2000" b="1" spc="-98">
                <a:solidFill>
                  <a:srgbClr val="0078D7"/>
                </a:solidFill>
                <a:latin typeface="Segoe UI Semilight"/>
              </a:rPr>
              <a:t>Framework</a:t>
            </a:r>
            <a:endParaRPr lang="en-US" sz="1800" spc="-98">
              <a:solidFill>
                <a:srgbClr val="0078D7"/>
              </a:solidFill>
              <a:latin typeface="Segoe UI Light"/>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1</a:t>
            </a:r>
            <a:endParaRPr lang="en-US" sz="2353" b="1" kern="0">
              <a:solidFill>
                <a:srgbClr val="FFFFFF"/>
              </a:solidFill>
              <a:latin typeface="Segoe UI Semilight"/>
              <a:ea typeface="Segoe UI" pitchFamily="34" charset="0"/>
              <a:cs typeface="Segoe UI"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rgbClr val="FFFFFF"/>
                </a:solidFill>
                <a:latin typeface="Segoe UI" panose="020B0502040204020203" pitchFamily="34" charset="0"/>
                <a:cs typeface="Segoe UI" panose="020B0502040204020203" pitchFamily="34" charset="0"/>
              </a:rPr>
              <a:t>Mature with each release </a:t>
            </a:r>
            <a:r>
              <a:rPr lang="en-US" sz="1400" kern="0">
                <a:solidFill>
                  <a:srgbClr val="FFFFFF"/>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4</a:t>
            </a:r>
            <a:endParaRPr lang="en-US" sz="2353" b="1" kern="0">
              <a:solidFill>
                <a:srgbClr val="FFFFFF"/>
              </a:solidFill>
              <a:latin typeface="Segoe UI Semilight"/>
              <a:ea typeface="Segoe UI" pitchFamily="34" charset="0"/>
              <a:cs typeface="Segoe UI"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D4205-AAD8-4801-865D-D40E80F09982}"/>
              </a:ext>
            </a:extLst>
          </p:cNvPr>
          <p:cNvSpPr/>
          <p:nvPr/>
        </p:nvSpPr>
        <p:spPr>
          <a:xfrm>
            <a:off x="0" y="2495728"/>
            <a:ext cx="7511625" cy="436222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144291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B141CF0-D8F6-444E-82F8-33F3924558FA}"/>
              </a:ext>
            </a:extLst>
          </p:cNvPr>
          <p:cNvSpPr txBox="1">
            <a:spLocks/>
          </p:cNvSpPr>
          <p:nvPr/>
        </p:nvSpPr>
        <p:spPr>
          <a:xfrm>
            <a:off x="151118" y="237586"/>
            <a:ext cx="11773880" cy="609922"/>
          </a:xfrm>
          <a:prstGeom prst="rect">
            <a:avLst/>
          </a:prstGeom>
        </p:spPr>
        <p:txBody>
          <a:bodyPr vert="horz" lIns="91438" tIns="45719" rIns="91438" bIns="45719"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4020">
                <a:solidFill>
                  <a:srgbClr val="EAEAEA">
                    <a:lumMod val="50000"/>
                  </a:srgbClr>
                </a:solidFill>
                <a:latin typeface="Segoe UI Light" panose="020B0502040204020203" pitchFamily="34" charset="0"/>
                <a:cs typeface="Segoe UI Light" panose="020B0502040204020203" pitchFamily="34" charset="0"/>
              </a:rPr>
              <a:t>CAF Governance Model</a:t>
            </a:r>
          </a:p>
          <a:p>
            <a:pPr defTabSz="896569"/>
            <a:r>
              <a:rPr lang="en-US" sz="2353">
                <a:solidFill>
                  <a:srgbClr val="EAEAEA">
                    <a:lumMod val="50000"/>
                  </a:srgbClr>
                </a:solidFill>
                <a:latin typeface="Segoe UI Light" panose="020B0502040204020203" pitchFamily="34" charset="0"/>
                <a:cs typeface="Segoe UI Light" panose="020B0502040204020203" pitchFamily="34" charset="0"/>
              </a:rPr>
              <a:t>Governance End State that fosters trust and builds confidence</a:t>
            </a:r>
          </a:p>
        </p:txBody>
      </p:sp>
      <p:sp>
        <p:nvSpPr>
          <p:cNvPr id="8" name="TextBox 7">
            <a:extLst>
              <a:ext uri="{FF2B5EF4-FFF2-40B4-BE49-F238E27FC236}">
                <a16:creationId xmlns:a16="http://schemas.microsoft.com/office/drawing/2014/main" id="{D8D18157-A763-4D9A-8E9F-63D99DB665BF}"/>
              </a:ext>
            </a:extLst>
          </p:cNvPr>
          <p:cNvSpPr txBox="1"/>
          <p:nvPr/>
        </p:nvSpPr>
        <p:spPr>
          <a:xfrm>
            <a:off x="7497433" y="1432588"/>
            <a:ext cx="4450899" cy="1778691"/>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Corporate Policy</a:t>
            </a:r>
            <a:endParaRPr lang="en-US" sz="1961" b="1">
              <a:gradFill>
                <a:gsLst>
                  <a:gs pos="2917">
                    <a:srgbClr val="353535"/>
                  </a:gs>
                  <a:gs pos="30000">
                    <a:srgbClr val="353535"/>
                  </a:gs>
                </a:gsLst>
                <a:lin ang="5400000" scaled="0"/>
              </a:gradFill>
              <a:latin typeface="Segoe UI Semilight"/>
            </a:endParaRP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Governance is a big, intimidating topic. Establish proper scope by mitigating </a:t>
            </a:r>
            <a:r>
              <a:rPr lang="en-US" sz="1961" b="1" i="1">
                <a:gradFill>
                  <a:gsLst>
                    <a:gs pos="2917">
                      <a:srgbClr val="353535"/>
                    </a:gs>
                    <a:gs pos="30000">
                      <a:srgbClr val="353535"/>
                    </a:gs>
                  </a:gsLst>
                  <a:lin ang="5400000" scaled="0"/>
                </a:gradFill>
                <a:latin typeface="Segoe UI Semilight"/>
              </a:rPr>
              <a:t>tangible</a:t>
            </a:r>
            <a:r>
              <a:rPr lang="en-US" sz="1961">
                <a:gradFill>
                  <a:gsLst>
                    <a:gs pos="2917">
                      <a:srgbClr val="353535"/>
                    </a:gs>
                    <a:gs pos="30000">
                      <a:srgbClr val="353535"/>
                    </a:gs>
                  </a:gsLst>
                  <a:lin ang="5400000" scaled="0"/>
                </a:gradFill>
                <a:latin typeface="Segoe UI Semilight"/>
              </a:rPr>
              <a:t> risks through corporate policy.</a:t>
            </a:r>
          </a:p>
        </p:txBody>
      </p:sp>
      <p:sp>
        <p:nvSpPr>
          <p:cNvPr id="9" name="TextBox 8">
            <a:extLst>
              <a:ext uri="{FF2B5EF4-FFF2-40B4-BE49-F238E27FC236}">
                <a16:creationId xmlns:a16="http://schemas.microsoft.com/office/drawing/2014/main" id="{34A611D5-96C7-42A0-996A-6A1E12D9C3D5}"/>
              </a:ext>
            </a:extLst>
          </p:cNvPr>
          <p:cNvSpPr txBox="1"/>
          <p:nvPr/>
        </p:nvSpPr>
        <p:spPr>
          <a:xfrm>
            <a:off x="7497433" y="4049366"/>
            <a:ext cx="4450899" cy="2048983"/>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Cloud Governance Disciplines</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Governance is a team sport. Empower multiple team members by decomposing corporate policy changes into five actionable disciplines. </a:t>
            </a:r>
          </a:p>
        </p:txBody>
      </p:sp>
      <p:pic>
        <p:nvPicPr>
          <p:cNvPr id="4" name="Picture 3">
            <a:extLst>
              <a:ext uri="{FF2B5EF4-FFF2-40B4-BE49-F238E27FC236}">
                <a16:creationId xmlns:a16="http://schemas.microsoft.com/office/drawing/2014/main" id="{E7149261-701B-4912-A8E7-EBEEA4556CB8}"/>
              </a:ext>
            </a:extLst>
          </p:cNvPr>
          <p:cNvPicPr>
            <a:picLocks noChangeAspect="1"/>
          </p:cNvPicPr>
          <p:nvPr/>
        </p:nvPicPr>
        <p:blipFill>
          <a:blip r:embed="rId3"/>
          <a:stretch>
            <a:fillRect/>
          </a:stretch>
        </p:blipFill>
        <p:spPr>
          <a:xfrm>
            <a:off x="520848" y="1660770"/>
            <a:ext cx="6586906" cy="3320672"/>
          </a:xfrm>
          <a:prstGeom prst="rect">
            <a:avLst/>
          </a:prstGeom>
        </p:spPr>
      </p:pic>
      <p:sp>
        <p:nvSpPr>
          <p:cNvPr id="6" name="TextBox 5">
            <a:extLst>
              <a:ext uri="{FF2B5EF4-FFF2-40B4-BE49-F238E27FC236}">
                <a16:creationId xmlns:a16="http://schemas.microsoft.com/office/drawing/2014/main" id="{379C50FE-4B85-4005-B54E-3B1B9F4AF4CA}"/>
              </a:ext>
            </a:extLst>
          </p:cNvPr>
          <p:cNvSpPr txBox="1"/>
          <p:nvPr/>
        </p:nvSpPr>
        <p:spPr>
          <a:xfrm>
            <a:off x="789808" y="5215645"/>
            <a:ext cx="5683008" cy="1505807"/>
          </a:xfrm>
          <a:prstGeom prst="rect">
            <a:avLst/>
          </a:prstGeom>
          <a:noFill/>
          <a:ln>
            <a:solidFill>
              <a:schemeClr val="accent5"/>
            </a:solidFill>
          </a:ln>
        </p:spPr>
        <p:txBody>
          <a:bodyPr wrap="square" lIns="179308" tIns="143446" rIns="179308" bIns="143446" rtlCol="0">
            <a:spAutoFit/>
          </a:bodyPr>
          <a:lstStyle/>
          <a:p>
            <a:pPr defTabSz="914554">
              <a:lnSpc>
                <a:spcPct val="90000"/>
              </a:lnSpc>
              <a:spcAft>
                <a:spcPts val="588"/>
              </a:spcAft>
            </a:pPr>
            <a:r>
              <a:rPr lang="en-US" sz="2353" b="1">
                <a:gradFill>
                  <a:gsLst>
                    <a:gs pos="2917">
                      <a:srgbClr val="353535"/>
                    </a:gs>
                    <a:gs pos="30000">
                      <a:srgbClr val="353535"/>
                    </a:gs>
                  </a:gsLst>
                  <a:lin ang="5400000" scaled="0"/>
                </a:gradFill>
                <a:latin typeface="Segoe UI Semilight"/>
              </a:rPr>
              <a:t>Cloud Governance Team</a:t>
            </a:r>
          </a:p>
          <a:p>
            <a:pPr defTabSz="914554">
              <a:lnSpc>
                <a:spcPct val="90000"/>
              </a:lnSpc>
              <a:spcAft>
                <a:spcPts val="588"/>
              </a:spcAft>
            </a:pPr>
            <a:r>
              <a:rPr lang="en-US" sz="1961">
                <a:gradFill>
                  <a:gsLst>
                    <a:gs pos="2917">
                      <a:srgbClr val="353535"/>
                    </a:gs>
                    <a:gs pos="30000">
                      <a:srgbClr val="353535"/>
                    </a:gs>
                  </a:gsLst>
                  <a:lin ang="5400000" scaled="0"/>
                </a:gradFill>
                <a:latin typeface="Segoe UI Semilight"/>
              </a:rPr>
              <a:t>A team of governance minded cloud architects can evolve these disciplines, ensure governance consistency, and accelerate deployment.</a:t>
            </a:r>
          </a:p>
        </p:txBody>
      </p:sp>
    </p:spTree>
    <p:extLst>
      <p:ext uri="{BB962C8B-B14F-4D97-AF65-F5344CB8AC3E}">
        <p14:creationId xmlns:p14="http://schemas.microsoft.com/office/powerpoint/2010/main" val="161091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7B5FAF-5573-4704-B364-B6CCF819E2F5}"/>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Governance disciplines</a:t>
            </a:r>
            <a:endParaRPr lang="en-ZA" sz="3200">
              <a:solidFill>
                <a:schemeClr val="bg1"/>
              </a:solidFill>
            </a:endParaRPr>
          </a:p>
        </p:txBody>
      </p:sp>
      <p:pic>
        <p:nvPicPr>
          <p:cNvPr id="3" name="Picture 2">
            <a:extLst>
              <a:ext uri="{FF2B5EF4-FFF2-40B4-BE49-F238E27FC236}">
                <a16:creationId xmlns:a16="http://schemas.microsoft.com/office/drawing/2014/main" id="{B7EE4E68-C064-4DAF-849A-574E667E69F9}"/>
              </a:ext>
            </a:extLst>
          </p:cNvPr>
          <p:cNvPicPr>
            <a:picLocks noChangeAspect="1"/>
          </p:cNvPicPr>
          <p:nvPr/>
        </p:nvPicPr>
        <p:blipFill>
          <a:blip r:embed="rId3"/>
          <a:stretch>
            <a:fillRect/>
          </a:stretch>
        </p:blipFill>
        <p:spPr>
          <a:xfrm>
            <a:off x="1745308" y="1675227"/>
            <a:ext cx="8701383" cy="4394199"/>
          </a:xfrm>
          <a:prstGeom prst="rect">
            <a:avLst/>
          </a:prstGeom>
        </p:spPr>
      </p:pic>
    </p:spTree>
    <p:extLst>
      <p:ext uri="{BB962C8B-B14F-4D97-AF65-F5344CB8AC3E}">
        <p14:creationId xmlns:p14="http://schemas.microsoft.com/office/powerpoint/2010/main" val="1963538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F6994-2ECA-4F76-A8FC-A12F0F9C3E57}"/>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Assess current state and future state to </a:t>
            </a:r>
            <a:r>
              <a:rPr lang="en-US" sz="1400" b="1" i="1" kern="0">
                <a:solidFill>
                  <a:srgbClr val="FFFFFF"/>
                </a:solidFill>
                <a:latin typeface="Segoe UI" panose="020B0502040204020203" pitchFamily="34" charset="0"/>
                <a:cs typeface="Segoe UI" panose="020B0502040204020203" pitchFamily="34" charset="0"/>
              </a:rPr>
              <a:t>establish a vision</a:t>
            </a:r>
            <a:r>
              <a:rPr lang="en-US" sz="1400" kern="0">
                <a:solidFill>
                  <a:srgbClr val="FFFFFF"/>
                </a:solidFill>
                <a:latin typeface="Segoe UI" panose="020B0502040204020203" pitchFamily="34" charset="0"/>
                <a:cs typeface="Segoe UI" panose="020B0502040204020203" pitchFamily="34" charset="0"/>
              </a:rPr>
              <a:t> for applying the framework</a:t>
            </a:r>
          </a:p>
        </p:txBody>
      </p:sp>
      <p:sp>
        <p:nvSpPr>
          <p:cNvPr id="25" name="Title 1">
            <a:extLst>
              <a:ext uri="{FF2B5EF4-FFF2-40B4-BE49-F238E27FC236}">
                <a16:creationId xmlns:a16="http://schemas.microsoft.com/office/drawing/2014/main" id="{E32280E5-8848-4EBD-8CAB-82CC907672C6}"/>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Assess</a:t>
            </a:r>
          </a:p>
        </p:txBody>
      </p:sp>
      <p:sp>
        <p:nvSpPr>
          <p:cNvPr id="26" name="Oval 25">
            <a:extLst>
              <a:ext uri="{FF2B5EF4-FFF2-40B4-BE49-F238E27FC236}">
                <a16:creationId xmlns:a16="http://schemas.microsoft.com/office/drawing/2014/main" id="{D2359646-3FAA-4475-BFB4-8E32B8E6FA38}"/>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2</a:t>
            </a:r>
            <a:endParaRPr lang="en-US" sz="2353" b="1" kern="0">
              <a:solidFill>
                <a:srgbClr val="FFFFFF"/>
              </a:soli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9967A9E4-3FCF-4067-AC65-F7C752EE2300}"/>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rgbClr val="FFFFFF"/>
                </a:solidFill>
                <a:latin typeface="Segoe UI" panose="020B0502040204020203" pitchFamily="34" charset="0"/>
                <a:cs typeface="Segoe UI" panose="020B0502040204020203" pitchFamily="34" charset="0"/>
              </a:rPr>
              <a:t>Establish a Minimally Viable Product (MVP) to serve as a </a:t>
            </a:r>
            <a:r>
              <a:rPr lang="en-US" sz="1400" b="1" i="1" kern="0">
                <a:solidFill>
                  <a:srgbClr val="FFFFFF"/>
                </a:solidFill>
                <a:latin typeface="Segoe UI" panose="020B0502040204020203" pitchFamily="34" charset="0"/>
                <a:cs typeface="Segoe UI" panose="020B0502040204020203" pitchFamily="34" charset="0"/>
              </a:rPr>
              <a:t>foundation for governance</a:t>
            </a:r>
          </a:p>
        </p:txBody>
      </p:sp>
      <p:sp>
        <p:nvSpPr>
          <p:cNvPr id="28" name="Title 1">
            <a:extLst>
              <a:ext uri="{FF2B5EF4-FFF2-40B4-BE49-F238E27FC236}">
                <a16:creationId xmlns:a16="http://schemas.microsoft.com/office/drawing/2014/main" id="{2EA8283C-A338-44FA-A921-FA9A675DD3FA}"/>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MVP</a:t>
            </a:r>
          </a:p>
        </p:txBody>
      </p:sp>
      <p:sp>
        <p:nvSpPr>
          <p:cNvPr id="29" name="Oval 28">
            <a:extLst>
              <a:ext uri="{FF2B5EF4-FFF2-40B4-BE49-F238E27FC236}">
                <a16:creationId xmlns:a16="http://schemas.microsoft.com/office/drawing/2014/main" id="{5498EC05-FDC8-4BDE-8C6F-6569655A3DBB}"/>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3</a:t>
            </a:r>
            <a:endParaRPr lang="en-US" sz="2353" b="1" kern="0">
              <a:solidFill>
                <a:srgbClr val="FFFFFF"/>
              </a:solidFill>
              <a:latin typeface="Segoe UI Semilight"/>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B2D039E5-2B85-46FB-BF48-04F75775AE9E}"/>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3" y="289556"/>
            <a:ext cx="6003629" cy="899652"/>
          </a:xfrm>
        </p:spPr>
        <p:txBody>
          <a:bodyPr>
            <a:normAutofit/>
          </a:bodyPr>
          <a:lstStyle/>
          <a:p>
            <a:r>
              <a:rPr lang="nl-NL" sz="4400" spc="-50" dirty="0">
                <a:latin typeface="Segoe UI Light" panose="020B0502040204020203" pitchFamily="34" charset="0"/>
                <a:cs typeface="Segoe UI Light" panose="020B0502040204020203" pitchFamily="34" charset="0"/>
              </a:rPr>
              <a:t>How do we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Frame the conversation to mitigate </a:t>
            </a:r>
            <a:r>
              <a:rPr lang="en-US" sz="1400" b="1" i="1" kern="0">
                <a:solidFill>
                  <a:srgbClr val="FFFFFF"/>
                </a:solidFill>
                <a:latin typeface="Segoe UI" panose="020B0502040204020203" pitchFamily="34" charset="0"/>
                <a:cs typeface="Segoe UI" panose="020B0502040204020203" pitchFamily="34" charset="0"/>
              </a:rPr>
              <a:t>tangible business risks </a:t>
            </a:r>
            <a:r>
              <a:rPr lang="en-US" sz="1400" kern="0">
                <a:solidFill>
                  <a:srgbClr val="FFFFFF"/>
                </a:solidFill>
                <a:latin typeface="Segoe UI" panose="020B0502040204020203" pitchFamily="34" charset="0"/>
                <a:cs typeface="Segoe UI" panose="020B0502040204020203" pitchFamily="34" charset="0"/>
              </a:rPr>
              <a:t>through </a:t>
            </a:r>
            <a:r>
              <a:rPr lang="en-US" sz="1400" b="1" i="1" kern="0">
                <a:solidFill>
                  <a:srgbClr val="FFFFFF"/>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37"/>
            <a:r>
              <a:rPr lang="en-US" sz="2000" b="1" spc="-98">
                <a:solidFill>
                  <a:srgbClr val="0078D7"/>
                </a:solidFill>
                <a:latin typeface="Segoe UI Semilight"/>
              </a:rPr>
              <a:t>Framework</a:t>
            </a:r>
            <a:endParaRPr lang="en-US" sz="1800" spc="-98">
              <a:solidFill>
                <a:srgbClr val="0078D7"/>
              </a:solidFill>
              <a:latin typeface="Segoe UI Light"/>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1</a:t>
            </a:r>
            <a:endParaRPr lang="en-US" sz="2353" b="1" kern="0">
              <a:solidFill>
                <a:srgbClr val="FFFFFF"/>
              </a:solidFill>
              <a:latin typeface="Segoe UI Semilight"/>
              <a:ea typeface="Segoe UI" pitchFamily="34" charset="0"/>
              <a:cs typeface="Segoe UI"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rgbClr val="FFFFFF"/>
                </a:solidFill>
                <a:latin typeface="Segoe UI" panose="020B0502040204020203" pitchFamily="34" charset="0"/>
                <a:cs typeface="Segoe UI" panose="020B0502040204020203" pitchFamily="34" charset="0"/>
              </a:rPr>
              <a:t>Mature with each release </a:t>
            </a:r>
            <a:r>
              <a:rPr lang="en-US" sz="1400" kern="0">
                <a:solidFill>
                  <a:srgbClr val="FFFFFF"/>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37"/>
            <a:r>
              <a:rPr lang="en-US" spc="-98">
                <a:solidFill>
                  <a:srgbClr val="0078D7"/>
                </a:solidFill>
                <a:latin typeface="Segoe UI Semilight"/>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b="1" kern="0">
                <a:solidFill>
                  <a:srgbClr val="FFFFFF"/>
                </a:solidFill>
                <a:latin typeface="Segoe UI Semilight"/>
                <a:ea typeface="Segoe UI" pitchFamily="34" charset="0"/>
                <a:cs typeface="Segoe UI" pitchFamily="34" charset="0"/>
              </a:rPr>
              <a:t>4</a:t>
            </a:r>
            <a:endParaRPr lang="en-US" sz="2353" b="1" kern="0">
              <a:solidFill>
                <a:srgbClr val="FFFFFF"/>
              </a:solidFill>
              <a:latin typeface="Segoe UI Semilight"/>
              <a:ea typeface="Segoe UI" pitchFamily="34" charset="0"/>
              <a:cs typeface="Segoe UI"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D4205-AAD8-4801-865D-D40E80F09982}"/>
              </a:ext>
            </a:extLst>
          </p:cNvPr>
          <p:cNvSpPr/>
          <p:nvPr/>
        </p:nvSpPr>
        <p:spPr>
          <a:xfrm>
            <a:off x="0" y="3938943"/>
            <a:ext cx="7511625" cy="291900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
        <p:nvSpPr>
          <p:cNvPr id="21" name="Rectangle 20">
            <a:extLst>
              <a:ext uri="{FF2B5EF4-FFF2-40B4-BE49-F238E27FC236}">
                <a16:creationId xmlns:a16="http://schemas.microsoft.com/office/drawing/2014/main" id="{23072077-DFC8-42D4-8566-2B6296315244}"/>
              </a:ext>
            </a:extLst>
          </p:cNvPr>
          <p:cNvSpPr/>
          <p:nvPr/>
        </p:nvSpPr>
        <p:spPr>
          <a:xfrm>
            <a:off x="0" y="1189208"/>
            <a:ext cx="7511625" cy="134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54"/>
            <a:endParaRPr lang="en-US" sz="1765">
              <a:solidFill>
                <a:srgbClr val="FFFFFF"/>
              </a:solidFill>
              <a:latin typeface="Segoe UI Semilight"/>
            </a:endParaRPr>
          </a:p>
        </p:txBody>
      </p:sp>
    </p:spTree>
    <p:extLst>
      <p:ext uri="{BB962C8B-B14F-4D97-AF65-F5344CB8AC3E}">
        <p14:creationId xmlns:p14="http://schemas.microsoft.com/office/powerpoint/2010/main" val="118762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2545</Words>
  <Application>Microsoft Office PowerPoint</Application>
  <PresentationFormat>Widescreen</PresentationFormat>
  <Paragraphs>332</Paragraphs>
  <Slides>26</Slides>
  <Notes>17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8" baseType="lpstr">
      <vt:lpstr>Arial</vt:lpstr>
      <vt:lpstr>Calibri</vt:lpstr>
      <vt:lpstr>Calibri Light</vt:lpstr>
      <vt:lpstr>Segoe UI</vt:lpstr>
      <vt:lpstr>Segoe UI Light</vt:lpstr>
      <vt:lpstr>Segoe UI Semibold</vt:lpstr>
      <vt:lpstr>Segoe UI Semibold (Headings)</vt:lpstr>
      <vt:lpstr>Segoe UI Semilight</vt:lpstr>
      <vt:lpstr>Times New Roman</vt:lpstr>
      <vt:lpstr>Wingdings</vt:lpstr>
      <vt:lpstr>Office Theme</vt:lpstr>
      <vt:lpstr>think-cell Slide</vt:lpstr>
      <vt:lpstr>Governance</vt:lpstr>
      <vt:lpstr>Microsoft Cloud Adoption Framework for Azure</vt:lpstr>
      <vt:lpstr>The major drivers for  IT governance</vt:lpstr>
      <vt:lpstr>Objective of this model: Create balance</vt:lpstr>
      <vt:lpstr>How do we get started?</vt:lpstr>
      <vt:lpstr>How do we get started?</vt:lpstr>
      <vt:lpstr>PowerPoint Presentation</vt:lpstr>
      <vt:lpstr>Governance disciplines</vt:lpstr>
      <vt:lpstr>How do we get started?</vt:lpstr>
      <vt:lpstr>Cloud Adoption Assessments</vt:lpstr>
      <vt:lpstr>PowerPoint Presentation</vt:lpstr>
      <vt:lpstr>Understand your current state and prepare for your cloud journey using  </vt:lpstr>
      <vt:lpstr>Migration readiness assessment</vt:lpstr>
      <vt:lpstr>How do we get started?</vt:lpstr>
      <vt:lpstr>Critical Partners</vt:lpstr>
      <vt:lpstr>Azure Governance Architecture</vt:lpstr>
      <vt:lpstr>PowerPoint Presentation</vt:lpstr>
      <vt:lpstr>PowerPoint Presentation</vt:lpstr>
      <vt:lpstr>Demo: Tagging Policy &amp; Remediation</vt:lpstr>
      <vt:lpstr>Demo: Audit PCI-DSS compliance</vt:lpstr>
      <vt:lpstr>Demo: PCI-DSS Azure Blueprints</vt:lpstr>
      <vt:lpstr>Resource Organization</vt:lpstr>
      <vt:lpstr>Azure Policy repository</vt:lpstr>
      <vt:lpstr>Azure DevOps Template</vt:lpstr>
      <vt:lpstr>How do we get started?</vt:lpstr>
      <vt:lpstr>Risk-Driven Evolution Keep the big picture in mind, but align tasks based on immediate tangible risks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Governance</dc:title>
  <dc:creator>Matthew Levy</dc:creator>
  <cp:lastModifiedBy>Matthew Levy</cp:lastModifiedBy>
  <cp:revision>1</cp:revision>
  <dcterms:created xsi:type="dcterms:W3CDTF">2020-03-27T08:08:12Z</dcterms:created>
  <dcterms:modified xsi:type="dcterms:W3CDTF">2020-03-27T08:08:14Z</dcterms:modified>
</cp:coreProperties>
</file>